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0" r:id="rId2"/>
    <p:sldId id="262" r:id="rId3"/>
    <p:sldId id="264" r:id="rId4"/>
    <p:sldId id="265" r:id="rId5"/>
    <p:sldId id="258" r:id="rId6"/>
    <p:sldId id="275" r:id="rId7"/>
    <p:sldId id="266" r:id="rId8"/>
    <p:sldId id="271" r:id="rId9"/>
    <p:sldId id="27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34" d="100"/>
          <a:sy n="134" d="100"/>
        </p:scale>
        <p:origin x="-954" y="-24"/>
      </p:cViewPr>
      <p:guideLst>
        <p:guide orient="horz" pos="2160"/>
        <p:guide pos="2880"/>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C1C629-07AE-42D9-B5E8-28DD2A0F1D94}" type="datetimeFigureOut">
              <a:rPr lang="en-GB" smtClean="0"/>
              <a:t>05/12/2016</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15E08-771C-4626-94D0-8AE8040B6153}" type="slidenum">
              <a:rPr lang="en-GB" smtClean="0"/>
              <a:t>‹Nr.›</a:t>
            </a:fld>
            <a:endParaRPr lang="en-GB"/>
          </a:p>
        </p:txBody>
      </p:sp>
    </p:spTree>
    <p:extLst>
      <p:ext uri="{BB962C8B-B14F-4D97-AF65-F5344CB8AC3E}">
        <p14:creationId xmlns:p14="http://schemas.microsoft.com/office/powerpoint/2010/main" val="115449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2200">
                <a:solidFill>
                  <a:schemeClr val="tx1"/>
                </a:solidFill>
                <a:latin typeface="Arial" charset="0"/>
              </a:defRPr>
            </a:lvl1pPr>
            <a:lvl2pPr marL="685817" indent="-263776" eaLnBrk="0" hangingPunct="0">
              <a:defRPr sz="2200">
                <a:solidFill>
                  <a:schemeClr val="tx1"/>
                </a:solidFill>
                <a:latin typeface="Arial" charset="0"/>
              </a:defRPr>
            </a:lvl2pPr>
            <a:lvl3pPr marL="1055103" indent="-211021" eaLnBrk="0" hangingPunct="0">
              <a:defRPr sz="2200">
                <a:solidFill>
                  <a:schemeClr val="tx1"/>
                </a:solidFill>
                <a:latin typeface="Arial" charset="0"/>
              </a:defRPr>
            </a:lvl3pPr>
            <a:lvl4pPr marL="1477145" indent="-211021" eaLnBrk="0" hangingPunct="0">
              <a:defRPr sz="2200">
                <a:solidFill>
                  <a:schemeClr val="tx1"/>
                </a:solidFill>
                <a:latin typeface="Arial" charset="0"/>
              </a:defRPr>
            </a:lvl4pPr>
            <a:lvl5pPr marL="1899186" indent="-211021" eaLnBrk="0" hangingPunct="0">
              <a:defRPr sz="2200">
                <a:solidFill>
                  <a:schemeClr val="tx1"/>
                </a:solidFill>
                <a:latin typeface="Arial" charset="0"/>
              </a:defRPr>
            </a:lvl5pPr>
            <a:lvl6pPr marL="2321227" indent="-211021" eaLnBrk="0" fontAlgn="base" hangingPunct="0">
              <a:spcBef>
                <a:spcPct val="0"/>
              </a:spcBef>
              <a:spcAft>
                <a:spcPct val="0"/>
              </a:spcAft>
              <a:defRPr sz="2200">
                <a:solidFill>
                  <a:schemeClr val="tx1"/>
                </a:solidFill>
                <a:latin typeface="Arial" charset="0"/>
              </a:defRPr>
            </a:lvl6pPr>
            <a:lvl7pPr marL="2743269" indent="-211021" eaLnBrk="0" fontAlgn="base" hangingPunct="0">
              <a:spcBef>
                <a:spcPct val="0"/>
              </a:spcBef>
              <a:spcAft>
                <a:spcPct val="0"/>
              </a:spcAft>
              <a:defRPr sz="2200">
                <a:solidFill>
                  <a:schemeClr val="tx1"/>
                </a:solidFill>
                <a:latin typeface="Arial" charset="0"/>
              </a:defRPr>
            </a:lvl7pPr>
            <a:lvl8pPr marL="3165310" indent="-211021" eaLnBrk="0" fontAlgn="base" hangingPunct="0">
              <a:spcBef>
                <a:spcPct val="0"/>
              </a:spcBef>
              <a:spcAft>
                <a:spcPct val="0"/>
              </a:spcAft>
              <a:defRPr sz="2200">
                <a:solidFill>
                  <a:schemeClr val="tx1"/>
                </a:solidFill>
                <a:latin typeface="Arial" charset="0"/>
              </a:defRPr>
            </a:lvl8pPr>
            <a:lvl9pPr marL="3587351" indent="-211021" eaLnBrk="0" fontAlgn="base" hangingPunct="0">
              <a:spcBef>
                <a:spcPct val="0"/>
              </a:spcBef>
              <a:spcAft>
                <a:spcPct val="0"/>
              </a:spcAft>
              <a:defRPr sz="2200">
                <a:solidFill>
                  <a:schemeClr val="tx1"/>
                </a:solidFill>
                <a:latin typeface="Arial" charset="0"/>
              </a:defRPr>
            </a:lvl9pPr>
          </a:lstStyle>
          <a:p>
            <a:pPr>
              <a:defRPr/>
            </a:pPr>
            <a:fld id="{EA5E8EDF-B9B4-4ACE-BB36-C69013711153}" type="slidenum">
              <a:rPr lang="de-CH" sz="1100">
                <a:solidFill>
                  <a:prstClr val="black"/>
                </a:solidFill>
              </a:rPr>
              <a:pPr>
                <a:defRPr/>
              </a:pPr>
              <a:t>2</a:t>
            </a:fld>
            <a:endParaRPr lang="de-CH" sz="1100">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03A131A-13BE-2A4A-849F-9B0CC66E9913}" type="slidenum">
              <a:rPr lang="de-DE" sz="1200"/>
              <a:pPr/>
              <a:t>3</a:t>
            </a:fld>
            <a:endParaRPr lang="de-DE"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de-CH">
              <a:ea typeface="ＭＳ Ｐゴシック" charset="0"/>
              <a:cs typeface="ＭＳ Ｐゴシック" charset="0"/>
            </a:endParaRPr>
          </a:p>
          <a:p>
            <a:pPr eaLnBrk="1" hangingPunct="1">
              <a:buFontTx/>
              <a:buChar char="-"/>
            </a:pPr>
            <a:r>
              <a:rPr lang="de-CH">
                <a:ea typeface="ＭＳ Ｐゴシック" charset="0"/>
                <a:cs typeface="ＭＳ Ｐゴシック" charset="0"/>
              </a:rPr>
              <a:t> transfer: bidirektional &amp; zudem getrieben von single advektion events</a:t>
            </a:r>
          </a:p>
          <a:p>
            <a:pPr eaLnBrk="1" hangingPunct="1">
              <a:buFontTx/>
              <a:buChar char="-"/>
            </a:pPr>
            <a:endParaRPr lang="de-CH">
              <a:ea typeface="ＭＳ Ｐゴシック" charset="0"/>
              <a:cs typeface="ＭＳ Ｐゴシック" charset="0"/>
            </a:endParaRPr>
          </a:p>
          <a:p>
            <a:pPr eaLnBrk="1" hangingPunct="1">
              <a:buFontTx/>
              <a:buChar char="-"/>
            </a:pPr>
            <a:r>
              <a:rPr lang="de-CH">
                <a:ea typeface="ＭＳ Ｐゴシック" charset="0"/>
                <a:cs typeface="ＭＳ Ｐゴシック" charset="0"/>
              </a:rPr>
              <a:t> loss sub cloud scavenging and exp loss</a:t>
            </a:r>
          </a:p>
          <a:p>
            <a:pPr eaLnBrk="1" hangingPunct="1">
              <a:buFontTx/>
              <a:buChar char="-"/>
            </a:pPr>
            <a:endParaRPr lang="de-CH">
              <a:ea typeface="ＭＳ Ｐゴシック" charset="0"/>
              <a:cs typeface="ＭＳ Ｐゴシック" charset="0"/>
            </a:endParaRPr>
          </a:p>
          <a:p>
            <a:pPr eaLnBrk="1" hangingPunct="1">
              <a:buFontTx/>
              <a:buChar char="-"/>
            </a:pPr>
            <a:r>
              <a:rPr lang="de-CH">
                <a:ea typeface="ＭＳ Ｐゴシック" charset="0"/>
                <a:cs typeface="ＭＳ Ｐゴシック" charset="0"/>
              </a:rPr>
              <a:t> additional „spource</a:t>
            </a:r>
            <a:r>
              <a:rPr lang="ja-JP" altLang="de-CH">
                <a:ea typeface="ＭＳ Ｐゴシック" charset="0"/>
                <a:cs typeface="ＭＳ Ｐゴシック" charset="0"/>
              </a:rPr>
              <a:t>“</a:t>
            </a:r>
            <a:r>
              <a:rPr lang="de-CH">
                <a:ea typeface="ＭＳ Ｐゴシック" charset="0"/>
                <a:cs typeface="ＭＳ Ｐゴシック" charset="0"/>
              </a:rPr>
              <a:t> (also marine): Oxidation of SO2</a:t>
            </a:r>
          </a:p>
          <a:p>
            <a:pPr eaLnBrk="1" hangingPunct="1">
              <a:buFontTx/>
              <a:buChar char="-"/>
            </a:pPr>
            <a:endParaRPr lang="de-CH">
              <a:ea typeface="ＭＳ Ｐゴシック" charset="0"/>
              <a:cs typeface="ＭＳ Ｐゴシック" charset="0"/>
            </a:endParaRPr>
          </a:p>
          <a:p>
            <a:pPr eaLnBrk="1" hangingPunct="1">
              <a:buFontTx/>
              <a:buChar char="-"/>
            </a:pPr>
            <a:r>
              <a:rPr lang="de-CH">
                <a:ea typeface="ＭＳ Ｐゴシック" charset="0"/>
                <a:cs typeface="ＭＳ Ｐゴシック" charset="0"/>
              </a:rPr>
              <a:t> deposition: the NH4 &amp; SO4 is found in the same manner silvente&amp;legrand 93</a:t>
            </a:r>
          </a:p>
          <a:p>
            <a:pPr eaLnBrk="1" hangingPunct="1">
              <a:buFontTx/>
              <a:buChar char="-"/>
            </a:pPr>
            <a:endParaRPr lang="de-CH">
              <a:ea typeface="ＭＳ Ｐゴシック" charset="0"/>
              <a:cs typeface="ＭＳ Ｐゴシック" charset="0"/>
            </a:endParaRPr>
          </a:p>
          <a:p>
            <a:pPr eaLnBrk="1" hangingPunct="1">
              <a:buFontTx/>
              <a:buChar char="-"/>
            </a:pPr>
            <a:r>
              <a:rPr lang="de-CH">
                <a:ea typeface="ＭＳ Ｐゴシック" charset="0"/>
                <a:cs typeface="ＭＳ Ｐゴシック" charset="0"/>
              </a:rPr>
              <a:t> 25-32% SO2 gemittelt kommt aus dem Ozean (Korhonen 08)</a:t>
            </a:r>
          </a:p>
          <a:p>
            <a:pPr eaLnBrk="1" hangingPunct="1">
              <a:buFontTx/>
              <a:buChar char="-"/>
            </a:pPr>
            <a:r>
              <a:rPr lang="de-CH">
                <a:ea typeface="ＭＳ Ｐゴシック" charset="0"/>
                <a:cs typeface="ＭＳ Ｐゴシック" charset="0"/>
              </a:rPr>
              <a:t> 18-42% SO4(p)</a:t>
            </a:r>
          </a:p>
          <a:p>
            <a:pPr eaLnBrk="1" hangingPunct="1">
              <a:buFontTx/>
              <a:buChar char="-"/>
            </a:pPr>
            <a:endParaRPr lang="de-DE">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lvl1pPr eaLnBrk="0" hangingPunct="0">
              <a:defRPr sz="2200">
                <a:solidFill>
                  <a:schemeClr val="tx1"/>
                </a:solidFill>
                <a:latin typeface="Arial" charset="0"/>
              </a:defRPr>
            </a:lvl1pPr>
            <a:lvl2pPr marL="685817" indent="-263776" eaLnBrk="0" hangingPunct="0">
              <a:defRPr sz="2200">
                <a:solidFill>
                  <a:schemeClr val="tx1"/>
                </a:solidFill>
                <a:latin typeface="Arial" charset="0"/>
              </a:defRPr>
            </a:lvl2pPr>
            <a:lvl3pPr marL="1055103" indent="-211021" eaLnBrk="0" hangingPunct="0">
              <a:defRPr sz="2200">
                <a:solidFill>
                  <a:schemeClr val="tx1"/>
                </a:solidFill>
                <a:latin typeface="Arial" charset="0"/>
              </a:defRPr>
            </a:lvl3pPr>
            <a:lvl4pPr marL="1477145" indent="-211021" eaLnBrk="0" hangingPunct="0">
              <a:defRPr sz="2200">
                <a:solidFill>
                  <a:schemeClr val="tx1"/>
                </a:solidFill>
                <a:latin typeface="Arial" charset="0"/>
              </a:defRPr>
            </a:lvl4pPr>
            <a:lvl5pPr marL="1899186" indent="-211021" eaLnBrk="0" hangingPunct="0">
              <a:defRPr sz="2200">
                <a:solidFill>
                  <a:schemeClr val="tx1"/>
                </a:solidFill>
                <a:latin typeface="Arial" charset="0"/>
              </a:defRPr>
            </a:lvl5pPr>
            <a:lvl6pPr marL="2321227" indent="-211021" eaLnBrk="0" fontAlgn="base" hangingPunct="0">
              <a:spcBef>
                <a:spcPct val="0"/>
              </a:spcBef>
              <a:spcAft>
                <a:spcPct val="0"/>
              </a:spcAft>
              <a:defRPr sz="2200">
                <a:solidFill>
                  <a:schemeClr val="tx1"/>
                </a:solidFill>
                <a:latin typeface="Arial" charset="0"/>
              </a:defRPr>
            </a:lvl6pPr>
            <a:lvl7pPr marL="2743269" indent="-211021" eaLnBrk="0" fontAlgn="base" hangingPunct="0">
              <a:spcBef>
                <a:spcPct val="0"/>
              </a:spcBef>
              <a:spcAft>
                <a:spcPct val="0"/>
              </a:spcAft>
              <a:defRPr sz="2200">
                <a:solidFill>
                  <a:schemeClr val="tx1"/>
                </a:solidFill>
                <a:latin typeface="Arial" charset="0"/>
              </a:defRPr>
            </a:lvl7pPr>
            <a:lvl8pPr marL="3165310" indent="-211021" eaLnBrk="0" fontAlgn="base" hangingPunct="0">
              <a:spcBef>
                <a:spcPct val="0"/>
              </a:spcBef>
              <a:spcAft>
                <a:spcPct val="0"/>
              </a:spcAft>
              <a:defRPr sz="2200">
                <a:solidFill>
                  <a:schemeClr val="tx1"/>
                </a:solidFill>
                <a:latin typeface="Arial" charset="0"/>
              </a:defRPr>
            </a:lvl8pPr>
            <a:lvl9pPr marL="3587351" indent="-211021" eaLnBrk="0" fontAlgn="base" hangingPunct="0">
              <a:spcBef>
                <a:spcPct val="0"/>
              </a:spcBef>
              <a:spcAft>
                <a:spcPct val="0"/>
              </a:spcAft>
              <a:defRPr sz="2200">
                <a:solidFill>
                  <a:schemeClr val="tx1"/>
                </a:solidFill>
                <a:latin typeface="Arial" charset="0"/>
              </a:defRPr>
            </a:lvl9pPr>
          </a:lstStyle>
          <a:p>
            <a:pPr>
              <a:defRPr/>
            </a:pPr>
            <a:fld id="{EA5E8EDF-B9B4-4ACE-BB36-C69013711153}" type="slidenum">
              <a:rPr lang="de-CH" sz="1100">
                <a:solidFill>
                  <a:prstClr val="black"/>
                </a:solidFill>
              </a:rPr>
              <a:pPr>
                <a:defRPr/>
              </a:pPr>
              <a:t>5</a:t>
            </a:fld>
            <a:endParaRPr lang="de-CH" sz="1100">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AC4F2286-B71F-6347-A299-CFA4057EDF56}" type="slidenum">
              <a:rPr lang="en-US" smtClean="0"/>
              <a:pPr eaLnBrk="1" hangingPunct="1">
                <a:defRPr/>
              </a:pPr>
              <a:t>6</a:t>
            </a:fld>
            <a:endParaRPr lang="en-US" smtClean="0"/>
          </a:p>
        </p:txBody>
      </p:sp>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844550" eaLnBrk="0" hangingPunct="0">
              <a:defRPr sz="2400">
                <a:solidFill>
                  <a:schemeClr val="tx1"/>
                </a:solidFill>
                <a:latin typeface="Arial" charset="0"/>
                <a:ea typeface="ＭＳ Ｐゴシック" charset="0"/>
                <a:cs typeface="ＭＳ Ｐゴシック" charset="0"/>
              </a:defRPr>
            </a:lvl1pPr>
            <a:lvl2pPr marL="742950" indent="-285750" defTabSz="844550" eaLnBrk="0" hangingPunct="0">
              <a:defRPr sz="2400">
                <a:solidFill>
                  <a:schemeClr val="tx1"/>
                </a:solidFill>
                <a:latin typeface="Arial" charset="0"/>
                <a:ea typeface="ＭＳ Ｐゴシック" charset="0"/>
              </a:defRPr>
            </a:lvl2pPr>
            <a:lvl3pPr marL="1143000" indent="-228600" defTabSz="844550" eaLnBrk="0" hangingPunct="0">
              <a:defRPr sz="2400">
                <a:solidFill>
                  <a:schemeClr val="tx1"/>
                </a:solidFill>
                <a:latin typeface="Arial" charset="0"/>
                <a:ea typeface="ＭＳ Ｐゴシック" charset="0"/>
              </a:defRPr>
            </a:lvl3pPr>
            <a:lvl4pPr marL="1600200" indent="-228600" defTabSz="844550" eaLnBrk="0" hangingPunct="0">
              <a:defRPr sz="2400">
                <a:solidFill>
                  <a:schemeClr val="tx1"/>
                </a:solidFill>
                <a:latin typeface="Arial" charset="0"/>
                <a:ea typeface="ＭＳ Ｐゴシック" charset="0"/>
              </a:defRPr>
            </a:lvl4pPr>
            <a:lvl5pPr marL="2057400" indent="-228600" defTabSz="844550" eaLnBrk="0" hangingPunct="0">
              <a:defRPr sz="2400">
                <a:solidFill>
                  <a:schemeClr val="tx1"/>
                </a:solidFill>
                <a:latin typeface="Arial" charset="0"/>
                <a:ea typeface="ＭＳ Ｐゴシック" charset="0"/>
              </a:defRPr>
            </a:lvl5pPr>
            <a:lvl6pPr marL="2514600" indent="-228600" defTabSz="8445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445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445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4455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4432AD1-8BF1-6648-8773-89EE1AF2BBDF}" type="slidenum">
              <a:rPr lang="en-US" sz="1200"/>
              <a:pPr algn="r" eaLnBrk="1" hangingPunct="1"/>
              <a:t>6</a:t>
            </a:fld>
            <a:endParaRPr lang="en-US" sz="1200"/>
          </a:p>
        </p:txBody>
      </p:sp>
      <p:sp>
        <p:nvSpPr>
          <p:cNvPr id="6148" name="Rectangle 2"/>
          <p:cNvSpPr>
            <a:spLocks noGrp="1" noRot="1" noChangeAspect="1" noChangeArrowheads="1" noTextEdit="1"/>
          </p:cNvSpPr>
          <p:nvPr>
            <p:ph type="sldImg"/>
          </p:nvPr>
        </p:nvSpPr>
        <p:spPr>
          <a:ln/>
        </p:spPr>
      </p:sp>
      <p:sp>
        <p:nvSpPr>
          <p:cNvPr id="614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6" rIns="91431" bIns="45716"/>
          <a:lstStyle/>
          <a:p>
            <a:pPr eaLnBrk="1" hangingPunct="1">
              <a:defRPr/>
            </a:pPr>
            <a:r>
              <a:rPr lang="de-DE">
                <a:cs typeface="+mn-cs"/>
              </a:rPr>
              <a:t>Thematik:</a:t>
            </a:r>
          </a:p>
          <a:p>
            <a:pPr eaLnBrk="1" hangingPunct="1">
              <a:defRPr/>
            </a:pPr>
            <a:r>
              <a:rPr lang="de-DE">
                <a:cs typeface="+mn-cs"/>
              </a:rPr>
              <a:t>Beschreibung von Hydro- und Atmosphäre mittels Umwelttracern. Schwerpunkt Edelgasisotope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1CACA5-5C1E-40CE-B2BA-B8D88DBE634B}" type="slidenum">
              <a:rPr lang="en-US" altLang="de-DE">
                <a:solidFill>
                  <a:prstClr val="black"/>
                </a:solidFill>
              </a:rPr>
              <a:pPr eaLnBrk="1" hangingPunct="1"/>
              <a:t>8</a:t>
            </a:fld>
            <a:endParaRPr lang="en-US" altLang="de-DE">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2906" y="4343913"/>
            <a:ext cx="5032190" cy="4114361"/>
          </a:xfrm>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1CACA5-5C1E-40CE-B2BA-B8D88DBE634B}" type="slidenum">
              <a:rPr lang="en-US" altLang="de-DE">
                <a:solidFill>
                  <a:prstClr val="black"/>
                </a:solidFill>
              </a:rPr>
              <a:pPr eaLnBrk="1" hangingPunct="1"/>
              <a:t>9</a:t>
            </a:fld>
            <a:endParaRPr lang="en-US" altLang="de-DE">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2906" y="4343913"/>
            <a:ext cx="5032190" cy="4114361"/>
          </a:xfrm>
          <a:noFill/>
        </p:spPr>
        <p:txBody>
          <a:bodyPr/>
          <a:lstStyle/>
          <a:p>
            <a:pPr eaLnBrk="1" hangingPunct="1"/>
            <a:endParaRPr lang="de-DE" altLang="de-DE"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7305675" y="1511300"/>
            <a:ext cx="1835150" cy="5002213"/>
          </a:xfrm>
          <a:prstGeom prst="rect">
            <a:avLst/>
          </a:prstGeom>
          <a:solidFill>
            <a:srgbClr val="B3CC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sz="2400">
              <a:solidFill>
                <a:srgbClr val="BED3EA"/>
              </a:solidFill>
              <a:cs typeface="Arial" charset="0"/>
            </a:endParaRPr>
          </a:p>
        </p:txBody>
      </p:sp>
      <p:sp>
        <p:nvSpPr>
          <p:cNvPr id="5" name="Rectangle 3"/>
          <p:cNvSpPr>
            <a:spLocks noChangeArrowheads="1"/>
          </p:cNvSpPr>
          <p:nvPr/>
        </p:nvSpPr>
        <p:spPr bwMode="auto">
          <a:xfrm>
            <a:off x="0" y="107950"/>
            <a:ext cx="7305675" cy="6640513"/>
          </a:xfrm>
          <a:prstGeom prst="rect">
            <a:avLst/>
          </a:prstGeom>
          <a:solidFill>
            <a:srgbClr val="E1EB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6" name="Rectangle 4"/>
          <p:cNvSpPr>
            <a:spLocks noChangeArrowheads="1"/>
          </p:cNvSpPr>
          <p:nvPr/>
        </p:nvSpPr>
        <p:spPr bwMode="auto">
          <a:xfrm>
            <a:off x="0" y="107950"/>
            <a:ext cx="7305675" cy="6405563"/>
          </a:xfrm>
          <a:prstGeom prst="rect">
            <a:avLst/>
          </a:prstGeom>
          <a:solidFill>
            <a:srgbClr val="9CBD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sz="2400">
              <a:solidFill>
                <a:srgbClr val="000000"/>
              </a:solidFill>
              <a:cs typeface="Arial" charset="0"/>
            </a:endParaRPr>
          </a:p>
        </p:txBody>
      </p:sp>
      <p:pic>
        <p:nvPicPr>
          <p:cNvPr id="7" name="Picture 13" descr="oeschger_logo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475" y="109538"/>
            <a:ext cx="130651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oeschger_ppt"/>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950"/>
            <a:ext cx="730567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p:nvPr>
        </p:nvSpPr>
        <p:spPr>
          <a:xfrm>
            <a:off x="539750" y="1654175"/>
            <a:ext cx="6621463" cy="1143000"/>
          </a:xfrm>
        </p:spPr>
        <p:txBody>
          <a:bodyPr/>
          <a:lstStyle>
            <a:lvl1pPr>
              <a:defRPr/>
            </a:lvl1pPr>
          </a:lstStyle>
          <a:p>
            <a:pPr lvl="0"/>
            <a:r>
              <a:rPr lang="de-DE" noProof="0" smtClean="0"/>
              <a:t>Titelmasterformat durch Klicken bearbeiten</a:t>
            </a:r>
            <a:endParaRPr lang="de-CH" noProof="0" smtClean="0"/>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pPr lvl="0"/>
            <a:r>
              <a:rPr lang="de-DE" noProof="0" smtClean="0"/>
              <a:t>Formatvorlage des Untertitelmasters durch Klicken bearbeiten</a:t>
            </a:r>
            <a:endParaRPr lang="de-CH" noProof="0" smtClean="0"/>
          </a:p>
        </p:txBody>
      </p:sp>
      <p:sp>
        <p:nvSpPr>
          <p:cNvPr id="9" name="Datumsplatzhalter 15"/>
          <p:cNvSpPr>
            <a:spLocks noGrp="1"/>
          </p:cNvSpPr>
          <p:nvPr>
            <p:ph type="dt" sz="half" idx="10"/>
          </p:nvPr>
        </p:nvSpPr>
        <p:spPr/>
        <p:txBody>
          <a:bodyPr/>
          <a:lstStyle>
            <a:lvl1pPr>
              <a:defRPr/>
            </a:lvl1pPr>
          </a:lstStyle>
          <a:p>
            <a:pPr>
              <a:defRPr/>
            </a:pPr>
            <a:fld id="{372E859F-CAED-4E32-A7A7-0DFA23FFF88E}" type="datetime4">
              <a:rPr lang="de-CH"/>
              <a:pPr>
                <a:defRPr/>
              </a:pPr>
              <a:t>5. Dezember 2016</a:t>
            </a:fld>
            <a:endParaRPr lang="de-CH" dirty="0"/>
          </a:p>
        </p:txBody>
      </p:sp>
      <p:sp>
        <p:nvSpPr>
          <p:cNvPr id="10" name="Fußzeilenplatzhalter 16"/>
          <p:cNvSpPr>
            <a:spLocks noGrp="1"/>
          </p:cNvSpPr>
          <p:nvPr>
            <p:ph type="ftr" sz="quarter" idx="11"/>
          </p:nvPr>
        </p:nvSpPr>
        <p:spPr/>
        <p:txBody>
          <a:bodyPr/>
          <a:lstStyle>
            <a:lvl1pPr>
              <a:defRPr/>
            </a:lvl1pPr>
          </a:lstStyle>
          <a:p>
            <a:pPr>
              <a:defRPr/>
            </a:pPr>
            <a:r>
              <a:rPr lang="en-US">
                <a:solidFill>
                  <a:srgbClr val="000000"/>
                </a:solidFill>
              </a:rPr>
              <a:t>Kolloquim ETHZ 2012</a:t>
            </a:r>
            <a:endParaRPr lang="de-CH">
              <a:solidFill>
                <a:srgbClr val="000000"/>
              </a:solidFill>
            </a:endParaRPr>
          </a:p>
        </p:txBody>
      </p:sp>
      <p:sp>
        <p:nvSpPr>
          <p:cNvPr id="11" name="Foliennummernplatzhalter 17"/>
          <p:cNvSpPr>
            <a:spLocks noGrp="1"/>
          </p:cNvSpPr>
          <p:nvPr>
            <p:ph type="sldNum" sz="quarter" idx="12"/>
          </p:nvPr>
        </p:nvSpPr>
        <p:spPr/>
        <p:txBody>
          <a:bodyPr/>
          <a:lstStyle>
            <a:lvl1pPr>
              <a:defRPr/>
            </a:lvl1pPr>
          </a:lstStyle>
          <a:p>
            <a:pPr>
              <a:defRPr/>
            </a:pPr>
            <a:fld id="{5CD2DCBB-721D-49DE-B39F-C3146000C1AC}"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261552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7"/>
          <p:cNvSpPr>
            <a:spLocks noGrp="1" noChangeArrowheads="1"/>
          </p:cNvSpPr>
          <p:nvPr>
            <p:ph type="dt" sz="half" idx="10"/>
          </p:nvPr>
        </p:nvSpPr>
        <p:spPr/>
        <p:txBody>
          <a:bodyPr/>
          <a:lstStyle>
            <a:lvl1pPr>
              <a:defRPr/>
            </a:lvl1pPr>
          </a:lstStyle>
          <a:p>
            <a:pPr>
              <a:defRPr/>
            </a:pPr>
            <a:fld id="{AAC94D6D-E333-428E-860A-744257C4123E}" type="datetime4">
              <a:rPr lang="de-CH"/>
              <a:pPr>
                <a:defRPr/>
              </a:pPr>
              <a:t>5. Dezember 2016</a:t>
            </a:fld>
            <a:endParaRPr lang="de-CH"/>
          </a:p>
        </p:txBody>
      </p:sp>
      <p:sp>
        <p:nvSpPr>
          <p:cNvPr id="5"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6" name="Rectangle 9"/>
          <p:cNvSpPr>
            <a:spLocks noGrp="1" noChangeArrowheads="1"/>
          </p:cNvSpPr>
          <p:nvPr>
            <p:ph type="sldNum" sz="quarter" idx="12"/>
          </p:nvPr>
        </p:nvSpPr>
        <p:spPr/>
        <p:txBody>
          <a:bodyPr/>
          <a:lstStyle>
            <a:lvl1pPr>
              <a:defRPr/>
            </a:lvl1pPr>
          </a:lstStyle>
          <a:p>
            <a:pPr>
              <a:defRPr/>
            </a:pPr>
            <a:fld id="{B95D791F-AFB3-49D2-A431-AA372052620F}"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575455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6538" y="647700"/>
            <a:ext cx="2014537" cy="550545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539750" y="647700"/>
            <a:ext cx="5894388" cy="550545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7"/>
          <p:cNvSpPr>
            <a:spLocks noGrp="1" noChangeArrowheads="1"/>
          </p:cNvSpPr>
          <p:nvPr>
            <p:ph type="dt" sz="half" idx="10"/>
          </p:nvPr>
        </p:nvSpPr>
        <p:spPr/>
        <p:txBody>
          <a:bodyPr/>
          <a:lstStyle>
            <a:lvl1pPr>
              <a:defRPr/>
            </a:lvl1pPr>
          </a:lstStyle>
          <a:p>
            <a:pPr>
              <a:defRPr/>
            </a:pPr>
            <a:fld id="{6F8C86FA-FD69-4AE1-B0C2-20A4B71D2B4A}" type="datetime4">
              <a:rPr lang="de-CH"/>
              <a:pPr>
                <a:defRPr/>
              </a:pPr>
              <a:t>5. Dezember 2016</a:t>
            </a:fld>
            <a:endParaRPr lang="de-CH"/>
          </a:p>
        </p:txBody>
      </p:sp>
      <p:sp>
        <p:nvSpPr>
          <p:cNvPr id="5"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6" name="Rectangle 9"/>
          <p:cNvSpPr>
            <a:spLocks noGrp="1" noChangeArrowheads="1"/>
          </p:cNvSpPr>
          <p:nvPr>
            <p:ph type="sldNum" sz="quarter" idx="12"/>
          </p:nvPr>
        </p:nvSpPr>
        <p:spPr/>
        <p:txBody>
          <a:bodyPr/>
          <a:lstStyle>
            <a:lvl1pPr>
              <a:defRPr/>
            </a:lvl1pPr>
          </a:lstStyle>
          <a:p>
            <a:pPr>
              <a:defRPr/>
            </a:pPr>
            <a:fld id="{CEBEF384-F8F5-4624-BD55-FC9E04FF8579}"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178783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CH"/>
          </a:p>
        </p:txBody>
      </p:sp>
      <p:sp>
        <p:nvSpPr>
          <p:cNvPr id="3" name="SmartArt-Platzhalter 2"/>
          <p:cNvSpPr>
            <a:spLocks noGrp="1"/>
          </p:cNvSpPr>
          <p:nvPr>
            <p:ph type="dgm" idx="1"/>
          </p:nvPr>
        </p:nvSpPr>
        <p:spPr>
          <a:xfrm>
            <a:off x="685800" y="1981200"/>
            <a:ext cx="7772400" cy="4114800"/>
          </a:xfrm>
        </p:spPr>
        <p:txBody>
          <a:bodyPr/>
          <a:lstStyle/>
          <a:p>
            <a:pPr lvl="0"/>
            <a:endParaRPr lang="de-CH" noProof="0" smtClean="0"/>
          </a:p>
        </p:txBody>
      </p:sp>
      <p:sp>
        <p:nvSpPr>
          <p:cNvPr id="4" name="Rectangle 4"/>
          <p:cNvSpPr>
            <a:spLocks noGrp="1" noChangeArrowheads="1"/>
          </p:cNvSpPr>
          <p:nvPr>
            <p:ph type="dt" sz="half" idx="10"/>
          </p:nvPr>
        </p:nvSpPr>
        <p:spPr/>
        <p:txBody>
          <a:bodyPr/>
          <a:lstStyle>
            <a:lvl1pPr>
              <a:defRPr/>
            </a:lvl1pPr>
          </a:lstStyle>
          <a:p>
            <a:pPr>
              <a:defRPr/>
            </a:pPr>
            <a:fld id="{48D5B77F-BB09-4CCA-ACD4-0A5CD5E7AE1E}" type="datetime4">
              <a:rPr lang="de-CH"/>
              <a:pPr>
                <a:defRPr/>
              </a:pPr>
              <a:t>5. Dezember 2016</a:t>
            </a:fld>
            <a:endParaRPr lang="de-DE"/>
          </a:p>
        </p:txBody>
      </p:sp>
      <p:sp>
        <p:nvSpPr>
          <p:cNvPr id="5" name="Rectangle 5"/>
          <p:cNvSpPr>
            <a:spLocks noGrp="1" noChangeArrowheads="1"/>
          </p:cNvSpPr>
          <p:nvPr>
            <p:ph type="ftr" sz="quarter" idx="11"/>
          </p:nvPr>
        </p:nvSpPr>
        <p:spPr/>
        <p:txBody>
          <a:bodyPr/>
          <a:lstStyle>
            <a:lvl1pPr>
              <a:defRPr/>
            </a:lvl1pPr>
          </a:lstStyle>
          <a:p>
            <a:pPr>
              <a:defRPr/>
            </a:pPr>
            <a:r>
              <a:rPr lang="en-GB">
                <a:solidFill>
                  <a:srgbClr val="000000"/>
                </a:solidFill>
              </a:rPr>
              <a:t>11th Isotope workshop Budapest July 2011</a:t>
            </a:r>
            <a:endParaRPr lang="de-DE">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824941-5ACD-4C2F-AE36-DF6F6D793FE9}"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00577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7"/>
          <p:cNvSpPr>
            <a:spLocks noGrp="1" noChangeArrowheads="1"/>
          </p:cNvSpPr>
          <p:nvPr>
            <p:ph type="dt" sz="half" idx="10"/>
          </p:nvPr>
        </p:nvSpPr>
        <p:spPr/>
        <p:txBody>
          <a:bodyPr/>
          <a:lstStyle>
            <a:lvl1pPr>
              <a:defRPr/>
            </a:lvl1pPr>
          </a:lstStyle>
          <a:p>
            <a:pPr>
              <a:defRPr/>
            </a:pPr>
            <a:r>
              <a:rPr lang="de-CH"/>
              <a:t>19. November 2012</a:t>
            </a:r>
          </a:p>
        </p:txBody>
      </p:sp>
      <p:sp>
        <p:nvSpPr>
          <p:cNvPr id="5"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6" name="Rectangle 9"/>
          <p:cNvSpPr>
            <a:spLocks noGrp="1" noChangeArrowheads="1"/>
          </p:cNvSpPr>
          <p:nvPr>
            <p:ph type="sldNum" sz="quarter" idx="12"/>
          </p:nvPr>
        </p:nvSpPr>
        <p:spPr/>
        <p:txBody>
          <a:bodyPr/>
          <a:lstStyle>
            <a:lvl1pPr>
              <a:defRPr/>
            </a:lvl1pPr>
          </a:lstStyle>
          <a:p>
            <a:pPr>
              <a:defRPr/>
            </a:pPr>
            <a:fld id="{336FCB09-F465-4467-BEE6-B17B8123E188}"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94429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7"/>
          <p:cNvSpPr>
            <a:spLocks noGrp="1" noChangeArrowheads="1"/>
          </p:cNvSpPr>
          <p:nvPr>
            <p:ph type="dt" sz="half" idx="10"/>
          </p:nvPr>
        </p:nvSpPr>
        <p:spPr/>
        <p:txBody>
          <a:bodyPr/>
          <a:lstStyle>
            <a:lvl1pPr>
              <a:defRPr/>
            </a:lvl1pPr>
          </a:lstStyle>
          <a:p>
            <a:pPr>
              <a:defRPr/>
            </a:pPr>
            <a:fld id="{29B6A4DE-98A2-4818-8AE5-A761B25D9230}" type="datetime4">
              <a:rPr lang="de-CH"/>
              <a:pPr>
                <a:defRPr/>
              </a:pPr>
              <a:t>5. Dezember 2016</a:t>
            </a:fld>
            <a:endParaRPr lang="de-CH"/>
          </a:p>
        </p:txBody>
      </p:sp>
      <p:sp>
        <p:nvSpPr>
          <p:cNvPr id="5"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6" name="Rectangle 9"/>
          <p:cNvSpPr>
            <a:spLocks noGrp="1" noChangeArrowheads="1"/>
          </p:cNvSpPr>
          <p:nvPr>
            <p:ph type="sldNum" sz="quarter" idx="12"/>
          </p:nvPr>
        </p:nvSpPr>
        <p:spPr/>
        <p:txBody>
          <a:bodyPr/>
          <a:lstStyle>
            <a:lvl1pPr>
              <a:defRPr/>
            </a:lvl1pPr>
          </a:lstStyle>
          <a:p>
            <a:pPr>
              <a:defRPr/>
            </a:pPr>
            <a:fld id="{ADFFE09F-6D2B-42A2-BE9F-425D217F8975}"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283600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539750" y="1654175"/>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6613" y="1654175"/>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7"/>
          <p:cNvSpPr>
            <a:spLocks noGrp="1" noChangeArrowheads="1"/>
          </p:cNvSpPr>
          <p:nvPr>
            <p:ph type="dt" sz="half" idx="10"/>
          </p:nvPr>
        </p:nvSpPr>
        <p:spPr/>
        <p:txBody>
          <a:bodyPr/>
          <a:lstStyle>
            <a:lvl1pPr>
              <a:defRPr/>
            </a:lvl1pPr>
          </a:lstStyle>
          <a:p>
            <a:pPr>
              <a:defRPr/>
            </a:pPr>
            <a:fld id="{0DE36542-56ED-41D7-98ED-6F4B30D3B4DF}" type="datetime4">
              <a:rPr lang="de-CH"/>
              <a:pPr>
                <a:defRPr/>
              </a:pPr>
              <a:t>5. Dezember 2016</a:t>
            </a:fld>
            <a:endParaRPr lang="de-CH"/>
          </a:p>
        </p:txBody>
      </p:sp>
      <p:sp>
        <p:nvSpPr>
          <p:cNvPr id="6"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7" name="Rectangle 9"/>
          <p:cNvSpPr>
            <a:spLocks noGrp="1" noChangeArrowheads="1"/>
          </p:cNvSpPr>
          <p:nvPr>
            <p:ph type="sldNum" sz="quarter" idx="12"/>
          </p:nvPr>
        </p:nvSpPr>
        <p:spPr/>
        <p:txBody>
          <a:bodyPr/>
          <a:lstStyle>
            <a:lvl1pPr>
              <a:defRPr/>
            </a:lvl1pPr>
          </a:lstStyle>
          <a:p>
            <a:pPr>
              <a:defRPr/>
            </a:pPr>
            <a:fld id="{D7E37DB1-70BA-496A-84F6-770D5581298B}"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00826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7"/>
          <p:cNvSpPr>
            <a:spLocks noGrp="1" noChangeArrowheads="1"/>
          </p:cNvSpPr>
          <p:nvPr>
            <p:ph type="dt" sz="half" idx="10"/>
          </p:nvPr>
        </p:nvSpPr>
        <p:spPr/>
        <p:txBody>
          <a:bodyPr/>
          <a:lstStyle>
            <a:lvl1pPr>
              <a:defRPr/>
            </a:lvl1pPr>
          </a:lstStyle>
          <a:p>
            <a:pPr>
              <a:defRPr/>
            </a:pPr>
            <a:fld id="{63BF8554-8BF9-4989-BE9E-48AF3A8FE27F}" type="datetime4">
              <a:rPr lang="de-CH"/>
              <a:pPr>
                <a:defRPr/>
              </a:pPr>
              <a:t>5. Dezember 2016</a:t>
            </a:fld>
            <a:endParaRPr lang="de-CH"/>
          </a:p>
        </p:txBody>
      </p:sp>
      <p:sp>
        <p:nvSpPr>
          <p:cNvPr id="8"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7156E2F-C17F-4C32-B4F0-79600D49EA86}"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47098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7"/>
          <p:cNvSpPr>
            <a:spLocks noGrp="1" noChangeArrowheads="1"/>
          </p:cNvSpPr>
          <p:nvPr>
            <p:ph type="dt" sz="half" idx="10"/>
          </p:nvPr>
        </p:nvSpPr>
        <p:spPr/>
        <p:txBody>
          <a:bodyPr/>
          <a:lstStyle>
            <a:lvl1pPr>
              <a:defRPr/>
            </a:lvl1pPr>
          </a:lstStyle>
          <a:p>
            <a:pPr>
              <a:defRPr/>
            </a:pPr>
            <a:fld id="{4DEB4F03-D09E-45DE-B093-FF5E8C889F26}" type="datetime4">
              <a:rPr lang="de-CH"/>
              <a:pPr>
                <a:defRPr/>
              </a:pPr>
              <a:t>5. Dezember 2016</a:t>
            </a:fld>
            <a:endParaRPr lang="de-CH"/>
          </a:p>
        </p:txBody>
      </p:sp>
      <p:sp>
        <p:nvSpPr>
          <p:cNvPr id="4"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5" name="Rectangle 9"/>
          <p:cNvSpPr>
            <a:spLocks noGrp="1" noChangeArrowheads="1"/>
          </p:cNvSpPr>
          <p:nvPr>
            <p:ph type="sldNum" sz="quarter" idx="12"/>
          </p:nvPr>
        </p:nvSpPr>
        <p:spPr/>
        <p:txBody>
          <a:bodyPr/>
          <a:lstStyle>
            <a:lvl1pPr>
              <a:defRPr/>
            </a:lvl1pPr>
          </a:lstStyle>
          <a:p>
            <a:pPr>
              <a:defRPr/>
            </a:pPr>
            <a:fld id="{E773C38E-05F6-4CD3-B263-67ACC333DE9A}"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15732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fld id="{62D634F1-F408-48ED-AAD1-5965D9E94552}" type="datetime4">
              <a:rPr lang="de-CH"/>
              <a:pPr>
                <a:defRPr/>
              </a:pPr>
              <a:t>5. Dezember 2016</a:t>
            </a:fld>
            <a:endParaRPr lang="de-CH"/>
          </a:p>
        </p:txBody>
      </p:sp>
      <p:sp>
        <p:nvSpPr>
          <p:cNvPr id="3"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4" name="Rectangle 9"/>
          <p:cNvSpPr>
            <a:spLocks noGrp="1" noChangeArrowheads="1"/>
          </p:cNvSpPr>
          <p:nvPr>
            <p:ph type="sldNum" sz="quarter" idx="12"/>
          </p:nvPr>
        </p:nvSpPr>
        <p:spPr/>
        <p:txBody>
          <a:bodyPr/>
          <a:lstStyle>
            <a:lvl1pPr>
              <a:defRPr/>
            </a:lvl1pPr>
          </a:lstStyle>
          <a:p>
            <a:pPr>
              <a:defRPr/>
            </a:pPr>
            <a:fld id="{80B448B4-8855-4254-B4D0-6CE79523142B}"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64313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7"/>
          <p:cNvSpPr>
            <a:spLocks noGrp="1" noChangeArrowheads="1"/>
          </p:cNvSpPr>
          <p:nvPr>
            <p:ph type="dt" sz="half" idx="10"/>
          </p:nvPr>
        </p:nvSpPr>
        <p:spPr/>
        <p:txBody>
          <a:bodyPr/>
          <a:lstStyle>
            <a:lvl1pPr>
              <a:defRPr/>
            </a:lvl1pPr>
          </a:lstStyle>
          <a:p>
            <a:pPr>
              <a:defRPr/>
            </a:pPr>
            <a:fld id="{2F98F346-86C7-4AFD-8230-E0E3188B27E9}" type="datetime4">
              <a:rPr lang="de-CH"/>
              <a:pPr>
                <a:defRPr/>
              </a:pPr>
              <a:t>5. Dezember 2016</a:t>
            </a:fld>
            <a:endParaRPr lang="de-CH"/>
          </a:p>
        </p:txBody>
      </p:sp>
      <p:sp>
        <p:nvSpPr>
          <p:cNvPr id="6"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A637E4E-5E19-4ED2-A03B-EBB69A513BFE}"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49991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7"/>
          <p:cNvSpPr>
            <a:spLocks noGrp="1" noChangeArrowheads="1"/>
          </p:cNvSpPr>
          <p:nvPr>
            <p:ph type="dt" sz="half" idx="10"/>
          </p:nvPr>
        </p:nvSpPr>
        <p:spPr/>
        <p:txBody>
          <a:bodyPr/>
          <a:lstStyle>
            <a:lvl1pPr>
              <a:defRPr/>
            </a:lvl1pPr>
          </a:lstStyle>
          <a:p>
            <a:pPr>
              <a:defRPr/>
            </a:pPr>
            <a:fld id="{B96EC12A-E90B-4F45-A438-5D17020B859F}" type="datetime4">
              <a:rPr lang="de-CH"/>
              <a:pPr>
                <a:defRPr/>
              </a:pPr>
              <a:t>5. Dezember 2016</a:t>
            </a:fld>
            <a:endParaRPr lang="de-CH"/>
          </a:p>
        </p:txBody>
      </p:sp>
      <p:sp>
        <p:nvSpPr>
          <p:cNvPr id="6" name="Rectangle 8"/>
          <p:cNvSpPr>
            <a:spLocks noGrp="1" noChangeArrowheads="1"/>
          </p:cNvSpPr>
          <p:nvPr>
            <p:ph type="ftr" sz="quarter" idx="11"/>
          </p:nvPr>
        </p:nvSpPr>
        <p:spPr/>
        <p:txBody>
          <a:bodyPr/>
          <a:lstStyle>
            <a:lvl1pPr>
              <a:defRPr/>
            </a:lvl1pPr>
          </a:lstStyle>
          <a:p>
            <a:pPr>
              <a:defRPr/>
            </a:pPr>
            <a:r>
              <a:rPr lang="en-US">
                <a:solidFill>
                  <a:srgbClr val="000000"/>
                </a:solidFill>
              </a:rPr>
              <a:t>11th Isotope workshop Budapest July 2011</a:t>
            </a:r>
            <a:endParaRPr lang="de-CH">
              <a:solidFill>
                <a:srgbClr val="000000"/>
              </a:solidFill>
            </a:endParaRPr>
          </a:p>
        </p:txBody>
      </p:sp>
      <p:sp>
        <p:nvSpPr>
          <p:cNvPr id="7" name="Rectangle 9"/>
          <p:cNvSpPr>
            <a:spLocks noGrp="1" noChangeArrowheads="1"/>
          </p:cNvSpPr>
          <p:nvPr>
            <p:ph type="sldNum" sz="quarter" idx="12"/>
          </p:nvPr>
        </p:nvSpPr>
        <p:spPr/>
        <p:txBody>
          <a:bodyPr/>
          <a:lstStyle>
            <a:lvl1pPr>
              <a:defRPr/>
            </a:lvl1pPr>
          </a:lstStyle>
          <a:p>
            <a:pPr>
              <a:defRPr/>
            </a:pPr>
            <a:fld id="{22216858-4D03-472A-8153-806AAB792F9C}" type="slidenum">
              <a:rPr lang="de-CH">
                <a:solidFill>
                  <a:srgbClr val="000000"/>
                </a:solidFill>
              </a:rPr>
              <a:pPr>
                <a:defRPr/>
              </a:pPr>
              <a:t>‹Nr.›</a:t>
            </a:fld>
            <a:endParaRPr lang="de-CH" sz="1400">
              <a:solidFill>
                <a:srgbClr val="000000"/>
              </a:solidFill>
            </a:endParaRPr>
          </a:p>
        </p:txBody>
      </p:sp>
    </p:spTree>
    <p:extLst>
      <p:ext uri="{BB962C8B-B14F-4D97-AF65-F5344CB8AC3E}">
        <p14:creationId xmlns:p14="http://schemas.microsoft.com/office/powerpoint/2010/main" val="335729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07950"/>
            <a:ext cx="7305675" cy="6640513"/>
          </a:xfrm>
          <a:prstGeom prst="rect">
            <a:avLst/>
          </a:prstGeom>
          <a:solidFill>
            <a:srgbClr val="E1EB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1027" name="Rectangle 4"/>
          <p:cNvSpPr>
            <a:spLocks noChangeArrowheads="1"/>
          </p:cNvSpPr>
          <p:nvPr/>
        </p:nvSpPr>
        <p:spPr bwMode="auto">
          <a:xfrm>
            <a:off x="0" y="1511300"/>
            <a:ext cx="9140825" cy="5002213"/>
          </a:xfrm>
          <a:prstGeom prst="rect">
            <a:avLst/>
          </a:prstGeom>
          <a:solidFill>
            <a:srgbClr val="9CBD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de-DE" sz="2400">
              <a:solidFill>
                <a:srgbClr val="000000"/>
              </a:solidFill>
              <a:cs typeface="Arial" charset="0"/>
            </a:endParaRPr>
          </a:p>
        </p:txBody>
      </p:sp>
      <p:sp>
        <p:nvSpPr>
          <p:cNvPr id="1028" name="Rectangle 5"/>
          <p:cNvSpPr>
            <a:spLocks noGrp="1" noChangeArrowheads="1"/>
          </p:cNvSpPr>
          <p:nvPr>
            <p:ph type="title"/>
          </p:nvPr>
        </p:nvSpPr>
        <p:spPr bwMode="auto">
          <a:xfrm>
            <a:off x="539750" y="647700"/>
            <a:ext cx="6621463"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smtClean="0"/>
              <a:t>Mastertitelformat bearbeiten</a:t>
            </a:r>
          </a:p>
        </p:txBody>
      </p:sp>
      <p:sp>
        <p:nvSpPr>
          <p:cNvPr id="1029" name="Rectangle 6"/>
          <p:cNvSpPr>
            <a:spLocks noGrp="1" noChangeArrowheads="1"/>
          </p:cNvSpPr>
          <p:nvPr>
            <p:ph type="body" idx="1"/>
          </p:nvPr>
        </p:nvSpPr>
        <p:spPr bwMode="auto">
          <a:xfrm>
            <a:off x="539750" y="1654175"/>
            <a:ext cx="8061325"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3079" name="Rectangle 7"/>
          <p:cNvSpPr>
            <a:spLocks noGrp="1" noChangeArrowheads="1"/>
          </p:cNvSpPr>
          <p:nvPr>
            <p:ph type="dt" sz="half" idx="2"/>
          </p:nvPr>
        </p:nvSpPr>
        <p:spPr bwMode="auto">
          <a:xfrm>
            <a:off x="539750" y="6548438"/>
            <a:ext cx="3811588"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0" hangingPunct="0">
              <a:defRPr sz="1200">
                <a:solidFill>
                  <a:srgbClr val="000000"/>
                </a:solidFill>
                <a:cs typeface="+mn-cs"/>
              </a:defRPr>
            </a:lvl1pPr>
          </a:lstStyle>
          <a:p>
            <a:pPr fontAlgn="base">
              <a:spcBef>
                <a:spcPct val="0"/>
              </a:spcBef>
              <a:spcAft>
                <a:spcPct val="0"/>
              </a:spcAft>
              <a:defRPr/>
            </a:pPr>
            <a:fld id="{F3B00D85-AAE4-47EF-804A-55C44741238B}" type="datetime4">
              <a:rPr lang="de-CH"/>
              <a:pPr fontAlgn="base">
                <a:spcBef>
                  <a:spcPct val="0"/>
                </a:spcBef>
                <a:spcAft>
                  <a:spcPct val="0"/>
                </a:spcAft>
                <a:defRPr/>
              </a:pPr>
              <a:t>5. Dezember 2016</a:t>
            </a:fld>
            <a:endParaRPr lang="de-CH" dirty="0"/>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eaLnBrk="0" hangingPunct="0">
              <a:defRPr sz="1000">
                <a:cs typeface="+mn-cs"/>
              </a:defRPr>
            </a:lvl1pPr>
          </a:lstStyle>
          <a:p>
            <a:pPr fontAlgn="base">
              <a:spcBef>
                <a:spcPct val="0"/>
              </a:spcBef>
              <a:spcAft>
                <a:spcPct val="0"/>
              </a:spcAft>
              <a:defRPr/>
            </a:pPr>
            <a:r>
              <a:rPr lang="en-US">
                <a:solidFill>
                  <a:srgbClr val="000000"/>
                </a:solidFill>
              </a:rPr>
              <a:t>Kolloquim ETHZ 2012</a:t>
            </a:r>
            <a:endParaRPr lang="de-CH">
              <a:solidFill>
                <a:srgbClr val="000000"/>
              </a:solidFill>
            </a:endParaRP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0" hangingPunct="0">
              <a:defRPr sz="1200">
                <a:cs typeface="+mn-cs"/>
              </a:defRPr>
            </a:lvl1pPr>
          </a:lstStyle>
          <a:p>
            <a:pPr fontAlgn="base">
              <a:spcBef>
                <a:spcPct val="0"/>
              </a:spcBef>
              <a:spcAft>
                <a:spcPct val="0"/>
              </a:spcAft>
              <a:defRPr/>
            </a:pPr>
            <a:fld id="{7E4A69CB-1B63-4CCE-A962-37AB77F6F958}" type="slidenum">
              <a:rPr lang="de-CH">
                <a:solidFill>
                  <a:srgbClr val="000000"/>
                </a:solidFill>
              </a:rPr>
              <a:pPr fontAlgn="base">
                <a:spcBef>
                  <a:spcPct val="0"/>
                </a:spcBef>
                <a:spcAft>
                  <a:spcPct val="0"/>
                </a:spcAft>
                <a:defRPr/>
              </a:pPr>
              <a:t>‹Nr.›</a:t>
            </a:fld>
            <a:endParaRPr lang="de-CH" sz="1400">
              <a:solidFill>
                <a:srgbClr val="000000"/>
              </a:solidFill>
            </a:endParaRPr>
          </a:p>
        </p:txBody>
      </p:sp>
      <p:pic>
        <p:nvPicPr>
          <p:cNvPr id="1033" name="Picture 11" descr="oeschger_logo_rg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37475" y="109538"/>
            <a:ext cx="130651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46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rtl="0" eaLnBrk="0" fontAlgn="base" hangingPunct="0">
        <a:lnSpc>
          <a:spcPct val="90000"/>
        </a:lnSpc>
        <a:spcBef>
          <a:spcPct val="0"/>
        </a:spcBef>
        <a:spcAft>
          <a:spcPct val="0"/>
        </a:spcAft>
        <a:defRPr sz="2600" b="1">
          <a:solidFill>
            <a:srgbClr val="333333"/>
          </a:solidFill>
          <a:latin typeface="+mj-lt"/>
          <a:ea typeface="+mj-ea"/>
          <a:cs typeface="+mj-cs"/>
        </a:defRPr>
      </a:lvl1pPr>
      <a:lvl2pPr algn="l" rtl="0" eaLnBrk="0" fontAlgn="base" hangingPunct="0">
        <a:lnSpc>
          <a:spcPct val="90000"/>
        </a:lnSpc>
        <a:spcBef>
          <a:spcPct val="0"/>
        </a:spcBef>
        <a:spcAft>
          <a:spcPct val="0"/>
        </a:spcAft>
        <a:defRPr sz="2600" b="1">
          <a:solidFill>
            <a:srgbClr val="333333"/>
          </a:solidFill>
          <a:latin typeface="Arial" charset="0"/>
        </a:defRPr>
      </a:lvl2pPr>
      <a:lvl3pPr algn="l" rtl="0" eaLnBrk="0" fontAlgn="base" hangingPunct="0">
        <a:lnSpc>
          <a:spcPct val="90000"/>
        </a:lnSpc>
        <a:spcBef>
          <a:spcPct val="0"/>
        </a:spcBef>
        <a:spcAft>
          <a:spcPct val="0"/>
        </a:spcAft>
        <a:defRPr sz="2600" b="1">
          <a:solidFill>
            <a:srgbClr val="333333"/>
          </a:solidFill>
          <a:latin typeface="Arial" charset="0"/>
        </a:defRPr>
      </a:lvl3pPr>
      <a:lvl4pPr algn="l" rtl="0" eaLnBrk="0" fontAlgn="base" hangingPunct="0">
        <a:lnSpc>
          <a:spcPct val="90000"/>
        </a:lnSpc>
        <a:spcBef>
          <a:spcPct val="0"/>
        </a:spcBef>
        <a:spcAft>
          <a:spcPct val="0"/>
        </a:spcAft>
        <a:defRPr sz="2600" b="1">
          <a:solidFill>
            <a:srgbClr val="333333"/>
          </a:solidFill>
          <a:latin typeface="Arial" charset="0"/>
        </a:defRPr>
      </a:lvl4pPr>
      <a:lvl5pPr algn="l" rtl="0" eaLnBrk="0" fontAlgn="base" hangingPunct="0">
        <a:lnSpc>
          <a:spcPct val="90000"/>
        </a:lnSpc>
        <a:spcBef>
          <a:spcPct val="0"/>
        </a:spcBef>
        <a:spcAft>
          <a:spcPct val="0"/>
        </a:spcAft>
        <a:defRPr sz="2600" b="1">
          <a:solidFill>
            <a:srgbClr val="333333"/>
          </a:solidFill>
          <a:latin typeface="Arial" charset="0"/>
        </a:defRPr>
      </a:lvl5pPr>
      <a:lvl6pPr marL="457200" algn="l" rtl="0" eaLnBrk="1" fontAlgn="base" hangingPunct="1">
        <a:lnSpc>
          <a:spcPct val="90000"/>
        </a:lnSpc>
        <a:spcBef>
          <a:spcPct val="0"/>
        </a:spcBef>
        <a:spcAft>
          <a:spcPct val="0"/>
        </a:spcAft>
        <a:defRPr sz="2600" b="1">
          <a:solidFill>
            <a:srgbClr val="333333"/>
          </a:solidFill>
          <a:latin typeface="Arial" charset="0"/>
        </a:defRPr>
      </a:lvl6pPr>
      <a:lvl7pPr marL="914400" algn="l" rtl="0" eaLnBrk="1" fontAlgn="base" hangingPunct="1">
        <a:lnSpc>
          <a:spcPct val="90000"/>
        </a:lnSpc>
        <a:spcBef>
          <a:spcPct val="0"/>
        </a:spcBef>
        <a:spcAft>
          <a:spcPct val="0"/>
        </a:spcAft>
        <a:defRPr sz="2600" b="1">
          <a:solidFill>
            <a:srgbClr val="333333"/>
          </a:solidFill>
          <a:latin typeface="Arial" charset="0"/>
        </a:defRPr>
      </a:lvl7pPr>
      <a:lvl8pPr marL="1371600" algn="l" rtl="0" eaLnBrk="1" fontAlgn="base" hangingPunct="1">
        <a:lnSpc>
          <a:spcPct val="90000"/>
        </a:lnSpc>
        <a:spcBef>
          <a:spcPct val="0"/>
        </a:spcBef>
        <a:spcAft>
          <a:spcPct val="0"/>
        </a:spcAft>
        <a:defRPr sz="2600" b="1">
          <a:solidFill>
            <a:srgbClr val="333333"/>
          </a:solidFill>
          <a:latin typeface="Arial" charset="0"/>
        </a:defRPr>
      </a:lvl8pPr>
      <a:lvl9pPr marL="1828800" algn="l" rtl="0" eaLnBrk="1" fontAlgn="base" hangingPunct="1">
        <a:lnSpc>
          <a:spcPct val="90000"/>
        </a:lnSpc>
        <a:spcBef>
          <a:spcPct val="0"/>
        </a:spcBef>
        <a:spcAft>
          <a:spcPct val="0"/>
        </a:spcAft>
        <a:defRPr sz="2600" b="1">
          <a:solidFill>
            <a:srgbClr val="333333"/>
          </a:solidFill>
          <a:latin typeface="Arial" charset="0"/>
        </a:defRPr>
      </a:lvl9pPr>
    </p:titleStyle>
    <p:bodyStyle>
      <a:lvl1pPr marL="419100" indent="-419100" algn="l" rtl="0" eaLnBrk="0" fontAlgn="base" hangingPunct="0">
        <a:lnSpc>
          <a:spcPct val="95000"/>
        </a:lnSpc>
        <a:spcBef>
          <a:spcPct val="20000"/>
        </a:spcBef>
        <a:spcAft>
          <a:spcPct val="0"/>
        </a:spcAft>
        <a:buClr>
          <a:schemeClr val="hlink"/>
        </a:buClr>
        <a:buSzPct val="85000"/>
        <a:buFont typeface="Arial" charset="0"/>
        <a:buChar char="&gt;"/>
        <a:defRPr sz="2200">
          <a:solidFill>
            <a:srgbClr val="333333"/>
          </a:solidFill>
          <a:latin typeface="+mn-lt"/>
          <a:ea typeface="+mn-ea"/>
          <a:cs typeface="+mn-cs"/>
        </a:defRPr>
      </a:lvl1pPr>
      <a:lvl2pPr marL="838200" indent="-381000" algn="l" rtl="0" eaLnBrk="0" fontAlgn="base" hangingPunct="0">
        <a:lnSpc>
          <a:spcPct val="95000"/>
        </a:lnSpc>
        <a:spcBef>
          <a:spcPct val="20000"/>
        </a:spcBef>
        <a:spcAft>
          <a:spcPct val="0"/>
        </a:spcAft>
        <a:buFont typeface="Arial" charset="0"/>
        <a:buChar char="—"/>
        <a:defRPr sz="2000">
          <a:solidFill>
            <a:srgbClr val="333333"/>
          </a:solidFill>
          <a:latin typeface="+mn-lt"/>
        </a:defRPr>
      </a:lvl2pPr>
      <a:lvl3pPr marL="1295400" indent="-381000" algn="l" rtl="0" eaLnBrk="0" fontAlgn="base" hangingPunct="0">
        <a:lnSpc>
          <a:spcPct val="95000"/>
        </a:lnSpc>
        <a:spcBef>
          <a:spcPct val="20000"/>
        </a:spcBef>
        <a:spcAft>
          <a:spcPct val="0"/>
        </a:spcAft>
        <a:buSzPct val="85000"/>
        <a:buFont typeface="Arial" charset="0"/>
        <a:buChar char="–"/>
        <a:defRPr>
          <a:solidFill>
            <a:srgbClr val="333333"/>
          </a:solidFill>
          <a:latin typeface="+mn-lt"/>
        </a:defRPr>
      </a:lvl3pPr>
      <a:lvl4pPr marL="1714500" indent="-381000" algn="l" rtl="0" eaLnBrk="0" fontAlgn="base" hangingPunct="0">
        <a:lnSpc>
          <a:spcPct val="95000"/>
        </a:lnSpc>
        <a:spcBef>
          <a:spcPct val="20000"/>
        </a:spcBef>
        <a:spcAft>
          <a:spcPct val="0"/>
        </a:spcAft>
        <a:buSzPct val="85000"/>
        <a:buFont typeface="Arial" charset="0"/>
        <a:buChar char="–"/>
        <a:defRPr>
          <a:solidFill>
            <a:srgbClr val="333333"/>
          </a:solidFill>
          <a:latin typeface="+mn-lt"/>
        </a:defRPr>
      </a:lvl4pPr>
      <a:lvl5pPr marL="2133600" indent="-381000" algn="l" rtl="0" eaLnBrk="0" fontAlgn="base" hangingPunct="0">
        <a:lnSpc>
          <a:spcPct val="95000"/>
        </a:lnSpc>
        <a:spcBef>
          <a:spcPct val="20000"/>
        </a:spcBef>
        <a:spcAft>
          <a:spcPct val="0"/>
        </a:spcAft>
        <a:buClr>
          <a:schemeClr val="tx1"/>
        </a:buClr>
        <a:buSzPct val="85000"/>
        <a:buFont typeface="Arial" charset="0"/>
        <a:buChar char="–"/>
        <a:defRPr>
          <a:solidFill>
            <a:srgbClr val="333333"/>
          </a:solidFill>
          <a:latin typeface="+mn-lt"/>
        </a:defRPr>
      </a:lvl5pPr>
      <a:lvl6pPr marL="25908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defRPr>
      </a:lvl6pPr>
      <a:lvl7pPr marL="30480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defRPr>
      </a:lvl7pPr>
      <a:lvl8pPr marL="35052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defRPr>
      </a:lvl8pPr>
      <a:lvl9pPr marL="39624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oleObject" Target="../embeddings/oleObject1.bin"/><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www.climate.unibe.ch/about_us/open_positions/bachelor_theses/index_eng.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750" y="1637928"/>
            <a:ext cx="8424738" cy="1143000"/>
          </a:xfrm>
        </p:spPr>
        <p:txBody>
          <a:bodyPr/>
          <a:lstStyle/>
          <a:p>
            <a:pPr>
              <a:lnSpc>
                <a:spcPct val="150000"/>
              </a:lnSpc>
              <a:spcBef>
                <a:spcPts val="600"/>
              </a:spcBef>
            </a:pPr>
            <a:r>
              <a:rPr lang="de-DE" sz="3600" dirty="0" err="1" smtClean="0"/>
              <a:t>Climate</a:t>
            </a:r>
            <a:r>
              <a:rPr lang="de-DE" sz="3600" dirty="0" smtClean="0"/>
              <a:t> </a:t>
            </a:r>
            <a:r>
              <a:rPr lang="de-DE" sz="3600" dirty="0" err="1" smtClean="0"/>
              <a:t>and</a:t>
            </a:r>
            <a:r>
              <a:rPr lang="de-DE" sz="3600" dirty="0" smtClean="0"/>
              <a:t> Environmental </a:t>
            </a:r>
            <a:r>
              <a:rPr lang="de-DE" sz="3600" dirty="0" err="1" smtClean="0"/>
              <a:t>Physics</a:t>
            </a:r>
            <a:r>
              <a:rPr lang="de-DE" sz="3600" dirty="0" smtClean="0"/>
              <a:t/>
            </a:r>
            <a:br>
              <a:rPr lang="de-DE" sz="3600" dirty="0" smtClean="0"/>
            </a:br>
            <a:r>
              <a:rPr lang="de-DE" sz="2000" dirty="0" smtClean="0"/>
              <a:t>Experimental </a:t>
            </a:r>
            <a:r>
              <a:rPr lang="de-DE" sz="2000" dirty="0" err="1" smtClean="0"/>
              <a:t>Climate</a:t>
            </a:r>
            <a:r>
              <a:rPr lang="de-DE" sz="2000" dirty="0" smtClean="0"/>
              <a:t> </a:t>
            </a:r>
            <a:r>
              <a:rPr lang="de-DE" sz="2000" dirty="0" err="1" smtClean="0"/>
              <a:t>and</a:t>
            </a:r>
            <a:r>
              <a:rPr lang="de-DE" sz="2000" dirty="0" smtClean="0"/>
              <a:t> Environmental </a:t>
            </a:r>
            <a:r>
              <a:rPr lang="de-DE" sz="2000" dirty="0" err="1" smtClean="0"/>
              <a:t>Physics</a:t>
            </a:r>
            <a:r>
              <a:rPr lang="de-DE" sz="2000" dirty="0" smtClean="0"/>
              <a:t>	</a:t>
            </a:r>
            <a:br>
              <a:rPr lang="de-DE" sz="2000" dirty="0" smtClean="0"/>
            </a:br>
            <a:r>
              <a:rPr lang="de-DE" sz="2000" b="0" dirty="0" smtClean="0"/>
              <a:t>Prof. H. Fischer (</a:t>
            </a:r>
            <a:r>
              <a:rPr lang="de-DE" sz="2000" b="0" dirty="0" err="1" smtClean="0"/>
              <a:t>ice</a:t>
            </a:r>
            <a:r>
              <a:rPr lang="de-DE" sz="2000" b="0" dirty="0" smtClean="0"/>
              <a:t> </a:t>
            </a:r>
            <a:r>
              <a:rPr lang="de-DE" sz="2000" b="0" dirty="0" err="1" smtClean="0"/>
              <a:t>cores</a:t>
            </a:r>
            <a:r>
              <a:rPr lang="de-DE" sz="2000" b="0" dirty="0" smtClean="0"/>
              <a:t>, </a:t>
            </a:r>
            <a:r>
              <a:rPr lang="de-DE" sz="2000" b="0" dirty="0" err="1" smtClean="0"/>
              <a:t>paleoclimate</a:t>
            </a:r>
            <a:r>
              <a:rPr lang="de-DE" sz="2000" b="0" dirty="0" smtClean="0"/>
              <a:t>, </a:t>
            </a:r>
            <a:r>
              <a:rPr lang="de-DE" sz="2000" b="0" dirty="0" err="1" smtClean="0"/>
              <a:t>biogeochemical</a:t>
            </a:r>
            <a:r>
              <a:rPr lang="de-DE" sz="2000" b="0" dirty="0" smtClean="0"/>
              <a:t> </a:t>
            </a:r>
            <a:r>
              <a:rPr lang="de-DE" sz="2000" b="0" dirty="0" err="1" smtClean="0"/>
              <a:t>cycles</a:t>
            </a:r>
            <a:r>
              <a:rPr lang="de-DE" sz="2000" b="0" dirty="0" smtClean="0"/>
              <a:t>)</a:t>
            </a:r>
            <a:br>
              <a:rPr lang="de-DE" sz="2000" b="0" dirty="0" smtClean="0"/>
            </a:br>
            <a:r>
              <a:rPr lang="de-DE" sz="2000" b="0" dirty="0" smtClean="0"/>
              <a:t>Prof. M. Leuenberger (</a:t>
            </a:r>
            <a:r>
              <a:rPr lang="de-DE" sz="2000" b="0" dirty="0" err="1" smtClean="0"/>
              <a:t>environ</a:t>
            </a:r>
            <a:r>
              <a:rPr lang="de-DE" sz="2000" b="0" dirty="0" smtClean="0"/>
              <a:t>. </a:t>
            </a:r>
            <a:r>
              <a:rPr lang="de-DE" sz="2000" b="0" dirty="0" err="1" smtClean="0"/>
              <a:t>archives</a:t>
            </a:r>
            <a:r>
              <a:rPr lang="de-DE" sz="2000" b="0" dirty="0" smtClean="0"/>
              <a:t>, </a:t>
            </a:r>
            <a:r>
              <a:rPr lang="de-DE" sz="2000" b="0" dirty="0" err="1" smtClean="0"/>
              <a:t>atmosphere</a:t>
            </a:r>
            <a:r>
              <a:rPr lang="de-DE" sz="2000" b="0" dirty="0" smtClean="0"/>
              <a:t>, </a:t>
            </a:r>
            <a:r>
              <a:rPr lang="de-DE" sz="2000" b="0" dirty="0" err="1" smtClean="0"/>
              <a:t>stable</a:t>
            </a:r>
            <a:r>
              <a:rPr lang="de-DE" sz="2000" b="0" dirty="0" smtClean="0"/>
              <a:t> isotopes)</a:t>
            </a:r>
            <a:br>
              <a:rPr lang="de-DE" sz="2000" b="0" dirty="0" smtClean="0"/>
            </a:br>
            <a:r>
              <a:rPr lang="de-DE" sz="2000" b="0" dirty="0" smtClean="0"/>
              <a:t>Dr. Roland </a:t>
            </a:r>
            <a:r>
              <a:rPr lang="de-DE" sz="2000" b="0" dirty="0" err="1" smtClean="0"/>
              <a:t>Purtschert</a:t>
            </a:r>
            <a:r>
              <a:rPr lang="de-DE" sz="2000" b="0" dirty="0" smtClean="0"/>
              <a:t> (</a:t>
            </a:r>
            <a:r>
              <a:rPr lang="de-DE" sz="2000" b="0" dirty="0" err="1" smtClean="0"/>
              <a:t>hydrology</a:t>
            </a:r>
            <a:r>
              <a:rPr lang="de-DE" sz="2000" b="0" dirty="0" smtClean="0"/>
              <a:t>, </a:t>
            </a:r>
            <a:r>
              <a:rPr lang="de-DE" sz="2000" b="0" dirty="0" err="1" smtClean="0"/>
              <a:t>radiometric</a:t>
            </a:r>
            <a:r>
              <a:rPr lang="de-DE" sz="2000" b="0" dirty="0" smtClean="0"/>
              <a:t> </a:t>
            </a:r>
            <a:r>
              <a:rPr lang="de-DE" sz="2000" b="0" dirty="0" err="1" smtClean="0"/>
              <a:t>dating</a:t>
            </a:r>
            <a:r>
              <a:rPr lang="de-DE" sz="2000" b="0" dirty="0" smtClean="0"/>
              <a:t>)</a:t>
            </a:r>
            <a:br>
              <a:rPr lang="de-DE" sz="2000" b="0" dirty="0" smtClean="0"/>
            </a:br>
            <a:r>
              <a:rPr lang="de-DE" sz="2000" dirty="0" smtClean="0"/>
              <a:t>Modeling </a:t>
            </a:r>
            <a:r>
              <a:rPr lang="de-DE" sz="2000" dirty="0" err="1" smtClean="0"/>
              <a:t>of</a:t>
            </a:r>
            <a:r>
              <a:rPr lang="de-DE" sz="2000" dirty="0" smtClean="0"/>
              <a:t> </a:t>
            </a:r>
            <a:r>
              <a:rPr lang="de-DE" sz="2000" dirty="0" err="1" smtClean="0"/>
              <a:t>Climate</a:t>
            </a:r>
            <a:r>
              <a:rPr lang="de-DE" sz="2000" dirty="0" smtClean="0"/>
              <a:t> </a:t>
            </a:r>
            <a:r>
              <a:rPr lang="de-DE" sz="2000" dirty="0" err="1" smtClean="0"/>
              <a:t>and</a:t>
            </a:r>
            <a:r>
              <a:rPr lang="de-DE" sz="2000" dirty="0" smtClean="0"/>
              <a:t> Environmental </a:t>
            </a:r>
            <a:r>
              <a:rPr lang="de-DE" sz="2000" dirty="0" err="1" smtClean="0"/>
              <a:t>Physics</a:t>
            </a:r>
            <a:r>
              <a:rPr lang="de-DE" sz="2000" dirty="0" smtClean="0"/>
              <a:t/>
            </a:r>
            <a:br>
              <a:rPr lang="de-DE" sz="2000" dirty="0" smtClean="0"/>
            </a:br>
            <a:r>
              <a:rPr lang="de-DE" sz="2000" b="0" dirty="0" smtClean="0"/>
              <a:t>Prof. </a:t>
            </a:r>
            <a:r>
              <a:rPr lang="de-DE" sz="2000" b="0" dirty="0" err="1" smtClean="0"/>
              <a:t>Th</a:t>
            </a:r>
            <a:r>
              <a:rPr lang="de-DE" sz="2000" b="0" dirty="0" smtClean="0"/>
              <a:t>. Stocker (</a:t>
            </a:r>
            <a:r>
              <a:rPr lang="de-DE" sz="2000" b="0" dirty="0" err="1"/>
              <a:t>o</a:t>
            </a:r>
            <a:r>
              <a:rPr lang="de-DE" sz="2000" b="0" dirty="0" err="1" smtClean="0"/>
              <a:t>cean</a:t>
            </a:r>
            <a:r>
              <a:rPr lang="de-DE" sz="2000" b="0" dirty="0" smtClean="0"/>
              <a:t>-/</a:t>
            </a:r>
            <a:r>
              <a:rPr lang="de-DE" sz="2000" b="0" dirty="0" err="1" smtClean="0"/>
              <a:t>atmosphere</a:t>
            </a:r>
            <a:r>
              <a:rPr lang="de-DE" sz="2000" b="0" dirty="0" smtClean="0"/>
              <a:t> </a:t>
            </a:r>
            <a:r>
              <a:rPr lang="de-DE" sz="2000" b="0" dirty="0" err="1" smtClean="0"/>
              <a:t>dynamics</a:t>
            </a:r>
            <a:r>
              <a:rPr lang="de-DE" sz="2000" b="0" dirty="0" smtClean="0"/>
              <a:t>)</a:t>
            </a:r>
            <a:br>
              <a:rPr lang="de-DE" sz="2000" b="0" dirty="0" smtClean="0"/>
            </a:br>
            <a:r>
              <a:rPr lang="de-DE" sz="2000" b="0" dirty="0" smtClean="0"/>
              <a:t>Prof. F. Joos (</a:t>
            </a:r>
            <a:r>
              <a:rPr lang="de-DE" sz="2000" b="0" dirty="0" err="1" smtClean="0"/>
              <a:t>biogeochemical</a:t>
            </a:r>
            <a:r>
              <a:rPr lang="de-DE" sz="2000" b="0" dirty="0" smtClean="0"/>
              <a:t> </a:t>
            </a:r>
            <a:r>
              <a:rPr lang="de-DE" sz="2000" b="0" dirty="0" err="1" smtClean="0"/>
              <a:t>cycles</a:t>
            </a:r>
            <a:r>
              <a:rPr lang="de-DE" sz="2000" b="0" dirty="0" smtClean="0"/>
              <a:t>)</a:t>
            </a:r>
            <a:br>
              <a:rPr lang="de-DE" sz="2000" b="0" dirty="0" smtClean="0"/>
            </a:br>
            <a:r>
              <a:rPr lang="de-DE" sz="2000" b="0" dirty="0" smtClean="0"/>
              <a:t>Prof. </a:t>
            </a:r>
            <a:r>
              <a:rPr lang="de-DE" sz="2000" b="0" dirty="0" err="1" smtClean="0"/>
              <a:t>Ch</a:t>
            </a:r>
            <a:r>
              <a:rPr lang="de-DE" sz="2000" b="0" dirty="0" smtClean="0"/>
              <a:t>. </a:t>
            </a:r>
            <a:r>
              <a:rPr lang="de-DE" sz="2000" b="0" dirty="0" err="1" smtClean="0"/>
              <a:t>Raible</a:t>
            </a:r>
            <a:r>
              <a:rPr lang="de-DE" sz="2000" b="0" dirty="0" smtClean="0"/>
              <a:t> (</a:t>
            </a:r>
            <a:r>
              <a:rPr lang="de-DE" sz="2000" b="0" dirty="0" err="1" smtClean="0"/>
              <a:t>atmosphere</a:t>
            </a:r>
            <a:r>
              <a:rPr lang="de-DE" sz="2000" b="0" dirty="0" smtClean="0"/>
              <a:t> </a:t>
            </a:r>
            <a:r>
              <a:rPr lang="de-DE" sz="2000" b="0" dirty="0" err="1" smtClean="0"/>
              <a:t>dynamics</a:t>
            </a:r>
            <a:r>
              <a:rPr lang="de-DE" sz="2000" b="0" dirty="0" smtClean="0"/>
              <a:t>)</a:t>
            </a:r>
            <a:endParaRPr lang="de-DE" sz="2000" b="0" dirty="0"/>
          </a:p>
        </p:txBody>
      </p:sp>
      <p:sp>
        <p:nvSpPr>
          <p:cNvPr id="5" name="Fußzeilenplatzhalter 4"/>
          <p:cNvSpPr>
            <a:spLocks noGrp="1"/>
          </p:cNvSpPr>
          <p:nvPr>
            <p:ph type="ftr" sz="quarter" idx="11"/>
          </p:nvPr>
        </p:nvSpPr>
        <p:spPr/>
        <p:txBody>
          <a:bodyPr/>
          <a:lstStyle/>
          <a:p>
            <a:pPr>
              <a:defRPr/>
            </a:pPr>
            <a:r>
              <a:rPr lang="en-US" smtClean="0">
                <a:solidFill>
                  <a:srgbClr val="000000"/>
                </a:solidFill>
              </a:rPr>
              <a:t>Kolloquim ETHZ 2012</a:t>
            </a:r>
            <a:endParaRPr lang="de-CH">
              <a:solidFill>
                <a:srgbClr val="000000"/>
              </a:solidFill>
            </a:endParaRPr>
          </a:p>
        </p:txBody>
      </p:sp>
      <p:sp>
        <p:nvSpPr>
          <p:cNvPr id="6" name="Foliennummernplatzhalter 5"/>
          <p:cNvSpPr>
            <a:spLocks noGrp="1"/>
          </p:cNvSpPr>
          <p:nvPr>
            <p:ph type="sldNum" sz="quarter" idx="12"/>
          </p:nvPr>
        </p:nvSpPr>
        <p:spPr/>
        <p:txBody>
          <a:bodyPr/>
          <a:lstStyle/>
          <a:p>
            <a:pPr>
              <a:defRPr/>
            </a:pPr>
            <a:fld id="{5CD2DCBB-721D-49DE-B39F-C3146000C1AC}" type="slidenum">
              <a:rPr lang="de-CH" smtClean="0">
                <a:solidFill>
                  <a:srgbClr val="000000"/>
                </a:solidFill>
              </a:rPr>
              <a:pPr>
                <a:defRPr/>
              </a:pPr>
              <a:t>1</a:t>
            </a:fld>
            <a:endParaRPr lang="de-CH" sz="1400">
              <a:solidFill>
                <a:srgbClr val="000000"/>
              </a:solidFill>
            </a:endParaRPr>
          </a:p>
        </p:txBody>
      </p:sp>
    </p:spTree>
    <p:extLst>
      <p:ext uri="{BB962C8B-B14F-4D97-AF65-F5344CB8AC3E}">
        <p14:creationId xmlns:p14="http://schemas.microsoft.com/office/powerpoint/2010/main" val="2035338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Foliennummernplatzhalter 5"/>
          <p:cNvSpPr>
            <a:spLocks noGrp="1"/>
          </p:cNvSpPr>
          <p:nvPr>
            <p:ph type="sldNum" sz="quarter" idx="12"/>
          </p:nvPr>
        </p:nvSpPr>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fld id="{5CC517F0-1047-4A7F-BEE1-673628095361}" type="slidenum">
              <a:rPr lang="de-CH" sz="1200" smtClean="0">
                <a:solidFill>
                  <a:srgbClr val="000000"/>
                </a:solidFill>
              </a:rPr>
              <a:pPr>
                <a:defRPr/>
              </a:pPr>
              <a:t>2</a:t>
            </a:fld>
            <a:endParaRPr lang="de-CH" sz="1400" smtClean="0">
              <a:solidFill>
                <a:srgbClr val="000000"/>
              </a:solidFill>
            </a:endParaRPr>
          </a:p>
        </p:txBody>
      </p:sp>
      <p:sp>
        <p:nvSpPr>
          <p:cNvPr id="25604" name="Rectangle 2"/>
          <p:cNvSpPr>
            <a:spLocks noGrp="1" noChangeArrowheads="1"/>
          </p:cNvSpPr>
          <p:nvPr>
            <p:ph type="title"/>
          </p:nvPr>
        </p:nvSpPr>
        <p:spPr>
          <a:xfrm>
            <a:off x="614833" y="260648"/>
            <a:ext cx="6621463" cy="817563"/>
          </a:xfrm>
        </p:spPr>
        <p:txBody>
          <a:bodyPr/>
          <a:lstStyle/>
          <a:p>
            <a:pPr eaLnBrk="1" hangingPunct="1"/>
            <a:r>
              <a:rPr lang="en-GB" dirty="0" smtClean="0"/>
              <a:t>Components of the Earth climate system</a:t>
            </a:r>
          </a:p>
        </p:txBody>
      </p:sp>
      <p:pic>
        <p:nvPicPr>
          <p:cNvPr id="2" name="Bild 1"/>
          <p:cNvPicPr>
            <a:picLocks noChangeAspect="1"/>
          </p:cNvPicPr>
          <p:nvPr/>
        </p:nvPicPr>
        <p:blipFill>
          <a:blip r:embed="rId3"/>
          <a:stretch>
            <a:fillRect/>
          </a:stretch>
        </p:blipFill>
        <p:spPr>
          <a:xfrm>
            <a:off x="2771800" y="1628800"/>
            <a:ext cx="4320480" cy="4135555"/>
          </a:xfrm>
          <a:prstGeom prst="rect">
            <a:avLst/>
          </a:prstGeom>
        </p:spPr>
      </p:pic>
      <p:sp>
        <p:nvSpPr>
          <p:cNvPr id="5" name="Textfeld 4"/>
          <p:cNvSpPr txBox="1"/>
          <p:nvPr/>
        </p:nvSpPr>
        <p:spPr>
          <a:xfrm>
            <a:off x="971600" y="4417948"/>
            <a:ext cx="3240360" cy="523220"/>
          </a:xfrm>
          <a:prstGeom prst="rect">
            <a:avLst/>
          </a:prstGeom>
          <a:noFill/>
        </p:spPr>
        <p:txBody>
          <a:bodyPr wrap="square" rtlCol="0">
            <a:spAutoFit/>
          </a:bodyPr>
          <a:lstStyle/>
          <a:p>
            <a:r>
              <a:rPr lang="de-DE" sz="2800" b="1" dirty="0" err="1" smtClean="0"/>
              <a:t>Hydrosphere</a:t>
            </a:r>
            <a:endParaRPr lang="de-DE" sz="2800" b="1" dirty="0"/>
          </a:p>
        </p:txBody>
      </p:sp>
      <p:sp>
        <p:nvSpPr>
          <p:cNvPr id="8" name="Textfeld 7"/>
          <p:cNvSpPr txBox="1"/>
          <p:nvPr/>
        </p:nvSpPr>
        <p:spPr>
          <a:xfrm>
            <a:off x="683568" y="3337828"/>
            <a:ext cx="3448000" cy="523220"/>
          </a:xfrm>
          <a:prstGeom prst="rect">
            <a:avLst/>
          </a:prstGeom>
          <a:noFill/>
        </p:spPr>
        <p:txBody>
          <a:bodyPr wrap="square" rtlCol="0">
            <a:spAutoFit/>
          </a:bodyPr>
          <a:lstStyle/>
          <a:p>
            <a:r>
              <a:rPr lang="de-DE" sz="2800" b="1" dirty="0" err="1" smtClean="0"/>
              <a:t>Atmosphere</a:t>
            </a:r>
            <a:endParaRPr lang="de-DE" sz="2800" b="1" dirty="0"/>
          </a:p>
        </p:txBody>
      </p:sp>
      <p:sp>
        <p:nvSpPr>
          <p:cNvPr id="9" name="Textfeld 8"/>
          <p:cNvSpPr txBox="1"/>
          <p:nvPr/>
        </p:nvSpPr>
        <p:spPr>
          <a:xfrm>
            <a:off x="5436096" y="1628800"/>
            <a:ext cx="2520280" cy="523220"/>
          </a:xfrm>
          <a:prstGeom prst="rect">
            <a:avLst/>
          </a:prstGeom>
          <a:noFill/>
        </p:spPr>
        <p:txBody>
          <a:bodyPr wrap="square" rtlCol="0">
            <a:spAutoFit/>
          </a:bodyPr>
          <a:lstStyle/>
          <a:p>
            <a:r>
              <a:rPr lang="de-DE" sz="2800" b="1" dirty="0" err="1" smtClean="0"/>
              <a:t>Cryosphere</a:t>
            </a:r>
            <a:endParaRPr lang="de-DE" sz="2800" b="1" dirty="0"/>
          </a:p>
        </p:txBody>
      </p:sp>
      <p:sp>
        <p:nvSpPr>
          <p:cNvPr id="10" name="Textfeld 9"/>
          <p:cNvSpPr txBox="1"/>
          <p:nvPr/>
        </p:nvSpPr>
        <p:spPr>
          <a:xfrm>
            <a:off x="1763688" y="1556792"/>
            <a:ext cx="2295872" cy="523220"/>
          </a:xfrm>
          <a:prstGeom prst="rect">
            <a:avLst/>
          </a:prstGeom>
          <a:noFill/>
        </p:spPr>
        <p:txBody>
          <a:bodyPr wrap="square" rtlCol="0">
            <a:spAutoFit/>
          </a:bodyPr>
          <a:lstStyle/>
          <a:p>
            <a:r>
              <a:rPr lang="de-DE" sz="2800" b="1" dirty="0" err="1" smtClean="0"/>
              <a:t>Biosphere</a:t>
            </a:r>
            <a:endParaRPr lang="de-DE" sz="2800" b="1" dirty="0"/>
          </a:p>
        </p:txBody>
      </p:sp>
    </p:spTree>
    <p:extLst>
      <p:ext uri="{BB962C8B-B14F-4D97-AF65-F5344CB8AC3E}">
        <p14:creationId xmlns:p14="http://schemas.microsoft.com/office/powerpoint/2010/main" val="675232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9" descr="m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628728"/>
            <a:ext cx="94202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ung 1"/>
          <p:cNvGrpSpPr/>
          <p:nvPr/>
        </p:nvGrpSpPr>
        <p:grpSpPr>
          <a:xfrm>
            <a:off x="755576" y="1700808"/>
            <a:ext cx="2376264" cy="3655864"/>
            <a:chOff x="304800" y="685800"/>
            <a:chExt cx="3041650" cy="4814888"/>
          </a:xfrm>
        </p:grpSpPr>
        <p:pic>
          <p:nvPicPr>
            <p:cNvPr id="65539" name="Picture 10" descr="greenland_shade"/>
            <p:cNvPicPr>
              <a:picLocks noChangeAspect="1" noChangeArrowheads="1"/>
            </p:cNvPicPr>
            <p:nvPr/>
          </p:nvPicPr>
          <p:blipFill>
            <a:blip r:embed="rId4">
              <a:lum bright="-32000"/>
              <a:extLst>
                <a:ext uri="{28A0092B-C50C-407E-A947-70E740481C1C}">
                  <a14:useLocalDpi xmlns:a14="http://schemas.microsoft.com/office/drawing/2010/main" val="0"/>
                </a:ext>
              </a:extLst>
            </a:blip>
            <a:srcRect/>
            <a:stretch>
              <a:fillRect/>
            </a:stretch>
          </p:blipFill>
          <p:spPr bwMode="auto">
            <a:xfrm>
              <a:off x="304800" y="685800"/>
              <a:ext cx="304165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Oval 10"/>
            <p:cNvSpPr>
              <a:spLocks noChangeArrowheads="1"/>
            </p:cNvSpPr>
            <p:nvPr/>
          </p:nvSpPr>
          <p:spPr bwMode="auto">
            <a:xfrm>
              <a:off x="1066800" y="33528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41" name="Oval 12"/>
            <p:cNvSpPr>
              <a:spLocks noChangeArrowheads="1"/>
            </p:cNvSpPr>
            <p:nvPr/>
          </p:nvSpPr>
          <p:spPr bwMode="auto">
            <a:xfrm>
              <a:off x="2133600" y="4114800"/>
              <a:ext cx="228600" cy="2286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42" name="Oval 25"/>
            <p:cNvSpPr>
              <a:spLocks noChangeArrowheads="1"/>
            </p:cNvSpPr>
            <p:nvPr/>
          </p:nvSpPr>
          <p:spPr bwMode="auto">
            <a:xfrm>
              <a:off x="2743200" y="2514600"/>
              <a:ext cx="228600" cy="228600"/>
            </a:xfrm>
            <a:prstGeom prst="ellipse">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43" name="Freihandform 26"/>
            <p:cNvSpPr>
              <a:spLocks noChangeArrowheads="1"/>
            </p:cNvSpPr>
            <p:nvPr/>
          </p:nvSpPr>
          <p:spPr bwMode="auto">
            <a:xfrm>
              <a:off x="1208088" y="3484563"/>
              <a:ext cx="1001712" cy="630237"/>
            </a:xfrm>
            <a:custGeom>
              <a:avLst/>
              <a:gdLst>
                <a:gd name="T0" fmla="*/ 0 w 1033776"/>
                <a:gd name="T1" fmla="*/ 0 h 708812"/>
                <a:gd name="T2" fmla="*/ 142623 w 1033776"/>
                <a:gd name="T3" fmla="*/ 7507 h 708812"/>
                <a:gd name="T4" fmla="*/ 279301 w 1033776"/>
                <a:gd name="T5" fmla="*/ 22520 h 708812"/>
                <a:gd name="T6" fmla="*/ 427863 w 1033776"/>
                <a:gd name="T7" fmla="*/ 43537 h 708812"/>
                <a:gd name="T8" fmla="*/ 540770 w 1033776"/>
                <a:gd name="T9" fmla="*/ 70562 h 708812"/>
                <a:gd name="T10" fmla="*/ 623968 w 1033776"/>
                <a:gd name="T11" fmla="*/ 108093 h 708812"/>
                <a:gd name="T12" fmla="*/ 0 60000 65536"/>
                <a:gd name="T13" fmla="*/ 0 60000 65536"/>
                <a:gd name="T14" fmla="*/ 0 60000 65536"/>
                <a:gd name="T15" fmla="*/ 0 60000 65536"/>
                <a:gd name="T16" fmla="*/ 0 60000 65536"/>
                <a:gd name="T17" fmla="*/ 0 60000 65536"/>
                <a:gd name="T18" fmla="*/ 0 w 1033776"/>
                <a:gd name="T19" fmla="*/ 0 h 708812"/>
                <a:gd name="T20" fmla="*/ 1033776 w 1033776"/>
                <a:gd name="T21" fmla="*/ 708812 h 708812"/>
              </a:gdLst>
              <a:ahLst/>
              <a:cxnLst>
                <a:cxn ang="T12">
                  <a:pos x="T0" y="T1"/>
                </a:cxn>
                <a:cxn ang="T13">
                  <a:pos x="T2" y="T3"/>
                </a:cxn>
                <a:cxn ang="T14">
                  <a:pos x="T4" y="T5"/>
                </a:cxn>
                <a:cxn ang="T15">
                  <a:pos x="T6" y="T7"/>
                </a:cxn>
                <a:cxn ang="T16">
                  <a:pos x="T8" y="T9"/>
                </a:cxn>
                <a:cxn ang="T17">
                  <a:pos x="T10" y="T11"/>
                </a:cxn>
              </a:cxnLst>
              <a:rect l="T18" t="T19" r="T20" b="T21"/>
              <a:pathLst>
                <a:path w="1033776" h="708812">
                  <a:moveTo>
                    <a:pt x="0" y="0"/>
                  </a:moveTo>
                  <a:cubicBezTo>
                    <a:pt x="79584" y="12306"/>
                    <a:pt x="159169" y="24612"/>
                    <a:pt x="236292" y="49223"/>
                  </a:cubicBezTo>
                  <a:cubicBezTo>
                    <a:pt x="313415" y="73835"/>
                    <a:pt x="383974" y="108291"/>
                    <a:pt x="462738" y="147669"/>
                  </a:cubicBezTo>
                  <a:cubicBezTo>
                    <a:pt x="541502" y="187047"/>
                    <a:pt x="636675" y="232989"/>
                    <a:pt x="708875" y="285494"/>
                  </a:cubicBezTo>
                  <a:cubicBezTo>
                    <a:pt x="781075" y="337999"/>
                    <a:pt x="841789" y="392144"/>
                    <a:pt x="895939" y="462697"/>
                  </a:cubicBezTo>
                  <a:cubicBezTo>
                    <a:pt x="950089" y="533250"/>
                    <a:pt x="1033776" y="708812"/>
                    <a:pt x="1033776" y="708812"/>
                  </a:cubicBezTo>
                </a:path>
              </a:pathLst>
            </a:custGeom>
            <a:noFill/>
            <a:ln w="38100">
              <a:solidFill>
                <a:srgbClr val="FF0000"/>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de-DE"/>
            </a:p>
          </p:txBody>
        </p:sp>
        <p:sp>
          <p:nvSpPr>
            <p:cNvPr id="65544" name="Freihandform 31"/>
            <p:cNvSpPr>
              <a:spLocks noChangeArrowheads="1"/>
            </p:cNvSpPr>
            <p:nvPr/>
          </p:nvSpPr>
          <p:spPr bwMode="auto">
            <a:xfrm>
              <a:off x="1228725" y="2638425"/>
              <a:ext cx="1535113" cy="796925"/>
            </a:xfrm>
            <a:custGeom>
              <a:avLst/>
              <a:gdLst>
                <a:gd name="T0" fmla="*/ 1524193 w 1535896"/>
                <a:gd name="T1" fmla="*/ 0 h 797413"/>
                <a:gd name="T2" fmla="*/ 1240850 w 1535896"/>
                <a:gd name="T3" fmla="*/ 146319 h 797413"/>
                <a:gd name="T4" fmla="*/ 1191998 w 1535896"/>
                <a:gd name="T5" fmla="*/ 341412 h 797413"/>
                <a:gd name="T6" fmla="*/ 820719 w 1535896"/>
                <a:gd name="T7" fmla="*/ 448713 h 797413"/>
                <a:gd name="T8" fmla="*/ 0 w 1535896"/>
                <a:gd name="T9" fmla="*/ 790124 h 797413"/>
                <a:gd name="T10" fmla="*/ 0 60000 65536"/>
                <a:gd name="T11" fmla="*/ 0 60000 65536"/>
                <a:gd name="T12" fmla="*/ 0 60000 65536"/>
                <a:gd name="T13" fmla="*/ 0 60000 65536"/>
                <a:gd name="T14" fmla="*/ 0 60000 65536"/>
                <a:gd name="T15" fmla="*/ 0 w 1535896"/>
                <a:gd name="T16" fmla="*/ 0 h 797413"/>
                <a:gd name="T17" fmla="*/ 1535896 w 1535896"/>
                <a:gd name="T18" fmla="*/ 797413 h 797413"/>
              </a:gdLst>
              <a:ahLst/>
              <a:cxnLst>
                <a:cxn ang="T10">
                  <a:pos x="T0" y="T1"/>
                </a:cxn>
                <a:cxn ang="T11">
                  <a:pos x="T2" y="T3"/>
                </a:cxn>
                <a:cxn ang="T12">
                  <a:pos x="T4" y="T5"/>
                </a:cxn>
                <a:cxn ang="T13">
                  <a:pos x="T6" y="T7"/>
                </a:cxn>
                <a:cxn ang="T14">
                  <a:pos x="T8" y="T9"/>
                </a:cxn>
              </a:cxnLst>
              <a:rect l="T15" t="T16" r="T17" b="T18"/>
              <a:pathLst>
                <a:path w="1535896" h="797413">
                  <a:moveTo>
                    <a:pt x="1535896" y="0"/>
                  </a:moveTo>
                  <a:lnTo>
                    <a:pt x="1250377" y="147669"/>
                  </a:lnTo>
                  <a:lnTo>
                    <a:pt x="1201150" y="344561"/>
                  </a:lnTo>
                  <a:lnTo>
                    <a:pt x="827021" y="452852"/>
                  </a:lnTo>
                  <a:lnTo>
                    <a:pt x="0" y="797413"/>
                  </a:lnTo>
                </a:path>
              </a:pathLst>
            </a:custGeom>
            <a:noFill/>
            <a:ln w="38100">
              <a:solidFill>
                <a:srgbClr val="FF6600"/>
              </a:solidFill>
              <a:round/>
              <a:headEnd type="triangle" w="med" len="lg"/>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solidFill>
                  <a:srgbClr val="FF6600"/>
                </a:solidFill>
              </a:endParaRPr>
            </a:p>
          </p:txBody>
        </p:sp>
        <p:sp>
          <p:nvSpPr>
            <p:cNvPr id="65545" name="Oval 43"/>
            <p:cNvSpPr>
              <a:spLocks noChangeArrowheads="1"/>
            </p:cNvSpPr>
            <p:nvPr/>
          </p:nvSpPr>
          <p:spPr bwMode="auto">
            <a:xfrm>
              <a:off x="1981200" y="2590800"/>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46" name="Freihandform 44"/>
            <p:cNvSpPr>
              <a:spLocks noChangeArrowheads="1"/>
            </p:cNvSpPr>
            <p:nvPr/>
          </p:nvSpPr>
          <p:spPr bwMode="auto">
            <a:xfrm>
              <a:off x="1366838" y="1338263"/>
              <a:ext cx="777875" cy="1733550"/>
            </a:xfrm>
            <a:custGeom>
              <a:avLst/>
              <a:gdLst>
                <a:gd name="T0" fmla="*/ 700139 w 777793"/>
                <a:gd name="T1" fmla="*/ 1746185 h 1732651"/>
                <a:gd name="T2" fmla="*/ 729721 w 777793"/>
                <a:gd name="T3" fmla="*/ 1359247 h 1732651"/>
                <a:gd name="T4" fmla="*/ 729721 w 777793"/>
                <a:gd name="T5" fmla="*/ 952464 h 1732651"/>
                <a:gd name="T6" fmla="*/ 779023 w 777793"/>
                <a:gd name="T7" fmla="*/ 892935 h 1732651"/>
                <a:gd name="T8" fmla="*/ 729721 w 777793"/>
                <a:gd name="T9" fmla="*/ 257958 h 1732651"/>
                <a:gd name="T10" fmla="*/ 502915 w 777793"/>
                <a:gd name="T11" fmla="*/ 0 h 1732651"/>
                <a:gd name="T12" fmla="*/ 236666 w 777793"/>
                <a:gd name="T13" fmla="*/ 109134 h 1732651"/>
                <a:gd name="T14" fmla="*/ 256387 w 777793"/>
                <a:gd name="T15" fmla="*/ 307567 h 1732651"/>
                <a:gd name="T16" fmla="*/ 0 w 777793"/>
                <a:gd name="T17" fmla="*/ 436545 h 1732651"/>
                <a:gd name="T18" fmla="*/ 236666 w 777793"/>
                <a:gd name="T19" fmla="*/ 744111 h 1732651"/>
                <a:gd name="T20" fmla="*/ 315550 w 777793"/>
                <a:gd name="T21" fmla="*/ 902857 h 17326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77793"/>
                <a:gd name="T34" fmla="*/ 0 h 1732651"/>
                <a:gd name="T35" fmla="*/ 777793 w 777793"/>
                <a:gd name="T36" fmla="*/ 1732651 h 17326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77793" h="1732651">
                  <a:moveTo>
                    <a:pt x="699029" y="1732651"/>
                  </a:moveTo>
                  <a:lnTo>
                    <a:pt x="728566" y="1348711"/>
                  </a:lnTo>
                  <a:lnTo>
                    <a:pt x="728566" y="945082"/>
                  </a:lnTo>
                  <a:lnTo>
                    <a:pt x="777793" y="886014"/>
                  </a:lnTo>
                  <a:lnTo>
                    <a:pt x="728566" y="255959"/>
                  </a:lnTo>
                  <a:lnTo>
                    <a:pt x="502120" y="0"/>
                  </a:lnTo>
                  <a:lnTo>
                    <a:pt x="236291" y="108290"/>
                  </a:lnTo>
                  <a:lnTo>
                    <a:pt x="255982" y="305183"/>
                  </a:lnTo>
                  <a:lnTo>
                    <a:pt x="0" y="433162"/>
                  </a:lnTo>
                  <a:lnTo>
                    <a:pt x="236291" y="738345"/>
                  </a:lnTo>
                  <a:lnTo>
                    <a:pt x="315055" y="895859"/>
                  </a:lnTo>
                </a:path>
              </a:pathLst>
            </a:custGeom>
            <a:noFill/>
            <a:ln w="38100">
              <a:solidFill>
                <a:schemeClr val="bg1"/>
              </a:solidFill>
              <a:round/>
              <a:headEnd/>
              <a:tailEnd type="triangl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de-DE"/>
            </a:p>
          </p:txBody>
        </p:sp>
        <p:sp>
          <p:nvSpPr>
            <p:cNvPr id="65548" name="Textfeld 49"/>
            <p:cNvSpPr txBox="1">
              <a:spLocks noChangeArrowheads="1"/>
            </p:cNvSpPr>
            <p:nvPr/>
          </p:nvSpPr>
          <p:spPr bwMode="auto">
            <a:xfrm>
              <a:off x="1226512" y="2677373"/>
              <a:ext cx="914399" cy="33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600" b="1" dirty="0">
                  <a:solidFill>
                    <a:schemeClr val="bg1"/>
                  </a:solidFill>
                  <a:latin typeface="Cambria" charset="0"/>
                  <a:cs typeface="Cambria" charset="0"/>
                </a:rPr>
                <a:t>GRIP</a:t>
              </a:r>
            </a:p>
          </p:txBody>
        </p:sp>
        <p:sp>
          <p:nvSpPr>
            <p:cNvPr id="65549" name="Oval 25"/>
            <p:cNvSpPr>
              <a:spLocks noChangeArrowheads="1"/>
            </p:cNvSpPr>
            <p:nvPr/>
          </p:nvSpPr>
          <p:spPr bwMode="auto">
            <a:xfrm>
              <a:off x="1676400" y="2057400"/>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50" name="Oval 25"/>
            <p:cNvSpPr>
              <a:spLocks noChangeArrowheads="1"/>
            </p:cNvSpPr>
            <p:nvPr/>
          </p:nvSpPr>
          <p:spPr bwMode="auto">
            <a:xfrm>
              <a:off x="1295400" y="1752600"/>
              <a:ext cx="228600" cy="2286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de-DE"/>
            </a:p>
          </p:txBody>
        </p:sp>
        <p:sp>
          <p:nvSpPr>
            <p:cNvPr id="65551" name="Textfeld 49"/>
            <p:cNvSpPr txBox="1">
              <a:spLocks noChangeArrowheads="1"/>
            </p:cNvSpPr>
            <p:nvPr/>
          </p:nvSpPr>
          <p:spPr bwMode="auto">
            <a:xfrm>
              <a:off x="948652" y="2203189"/>
              <a:ext cx="1291744" cy="44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1600" b="1" dirty="0">
                  <a:solidFill>
                    <a:schemeClr val="bg1"/>
                  </a:solidFill>
                  <a:latin typeface="Cambria" charset="0"/>
                  <a:cs typeface="Cambria" charset="0"/>
                </a:rPr>
                <a:t>NGRIP</a:t>
              </a:r>
            </a:p>
          </p:txBody>
        </p:sp>
        <p:sp>
          <p:nvSpPr>
            <p:cNvPr id="65552" name="Textfeld 49"/>
            <p:cNvSpPr txBox="1">
              <a:spLocks noChangeArrowheads="1"/>
            </p:cNvSpPr>
            <p:nvPr/>
          </p:nvSpPr>
          <p:spPr bwMode="auto">
            <a:xfrm>
              <a:off x="304800" y="1349658"/>
              <a:ext cx="1143000" cy="52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de-DE" sz="2000" b="1" dirty="0">
                  <a:solidFill>
                    <a:schemeClr val="bg1"/>
                  </a:solidFill>
                  <a:latin typeface="Cambria" charset="0"/>
                  <a:cs typeface="Cambria" charset="0"/>
                </a:rPr>
                <a:t>NEEM</a:t>
              </a:r>
            </a:p>
          </p:txBody>
        </p:sp>
      </p:grpSp>
      <p:grpSp>
        <p:nvGrpSpPr>
          <p:cNvPr id="21" name="Gruppierung 20"/>
          <p:cNvGrpSpPr/>
          <p:nvPr/>
        </p:nvGrpSpPr>
        <p:grpSpPr>
          <a:xfrm>
            <a:off x="4355976" y="1628800"/>
            <a:ext cx="4474840" cy="3603303"/>
            <a:chOff x="4038600" y="1819275"/>
            <a:chExt cx="4114800" cy="3243263"/>
          </a:xfrm>
        </p:grpSpPr>
        <p:pic>
          <p:nvPicPr>
            <p:cNvPr id="22" name="Bild 19" descr="Anta_white_test.GIF"/>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4038600" y="1819275"/>
              <a:ext cx="4114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5"/>
            <p:cNvSpPr>
              <a:spLocks noChangeArrowheads="1"/>
            </p:cNvSpPr>
            <p:nvPr/>
          </p:nvSpPr>
          <p:spPr bwMode="auto">
            <a:xfrm>
              <a:off x="6248400" y="2286000"/>
              <a:ext cx="228600" cy="228600"/>
            </a:xfrm>
            <a:prstGeom prst="ellipse">
              <a:avLst/>
            </a:prstGeom>
            <a:solidFill>
              <a:schemeClr val="tx1">
                <a:lumMod val="75000"/>
                <a:lumOff val="25000"/>
              </a:schemeClr>
            </a:solidFill>
            <a:ln w="9525">
              <a:noFill/>
              <a:round/>
              <a:headEnd/>
              <a:tailEnd/>
            </a:ln>
          </p:spPr>
          <p:txBody>
            <a:bodyPr/>
            <a:lstStyle/>
            <a:p>
              <a:pPr eaLnBrk="0" hangingPunct="0">
                <a:defRPr/>
              </a:pPr>
              <a:endParaRPr lang="de-DE">
                <a:ea typeface="ＭＳ Ｐゴシック" charset="-128"/>
                <a:cs typeface="ＭＳ Ｐゴシック" charset="-128"/>
              </a:endParaRPr>
            </a:p>
          </p:txBody>
        </p:sp>
        <p:sp>
          <p:nvSpPr>
            <p:cNvPr id="24" name="Oval 25"/>
            <p:cNvSpPr>
              <a:spLocks noChangeArrowheads="1"/>
            </p:cNvSpPr>
            <p:nvPr/>
          </p:nvSpPr>
          <p:spPr bwMode="auto">
            <a:xfrm>
              <a:off x="6934200" y="3886200"/>
              <a:ext cx="228600" cy="228600"/>
            </a:xfrm>
            <a:prstGeom prst="ellipse">
              <a:avLst/>
            </a:prstGeom>
            <a:solidFill>
              <a:schemeClr val="tx1">
                <a:lumMod val="75000"/>
                <a:lumOff val="25000"/>
              </a:schemeClr>
            </a:solidFill>
            <a:ln w="9525">
              <a:noFill/>
              <a:round/>
              <a:headEnd/>
              <a:tailEnd/>
            </a:ln>
          </p:spPr>
          <p:txBody>
            <a:bodyPr/>
            <a:lstStyle/>
            <a:p>
              <a:pPr eaLnBrk="0" hangingPunct="0">
                <a:defRPr/>
              </a:pPr>
              <a:endParaRPr lang="de-DE">
                <a:ea typeface="ＭＳ Ｐゴシック" charset="-128"/>
                <a:cs typeface="ＭＳ Ｐゴシック" charset="-128"/>
              </a:endParaRPr>
            </a:p>
          </p:txBody>
        </p:sp>
        <p:sp>
          <p:nvSpPr>
            <p:cNvPr id="25" name="Textfeld 49"/>
            <p:cNvSpPr txBox="1">
              <a:spLocks noChangeArrowheads="1"/>
            </p:cNvSpPr>
            <p:nvPr/>
          </p:nvSpPr>
          <p:spPr bwMode="auto">
            <a:xfrm>
              <a:off x="6324600" y="2438400"/>
              <a:ext cx="1752600" cy="400050"/>
            </a:xfrm>
            <a:prstGeom prst="rect">
              <a:avLst/>
            </a:prstGeom>
            <a:noFill/>
            <a:ln w="9525">
              <a:noFill/>
              <a:miter lim="800000"/>
              <a:headEnd/>
              <a:tailEnd/>
            </a:ln>
          </p:spPr>
          <p:txBody>
            <a:bodyPr>
              <a:spAutoFit/>
            </a:bodyPr>
            <a:lstStyle/>
            <a:p>
              <a:pPr eaLnBrk="0" hangingPunct="0">
                <a:defRPr/>
              </a:pPr>
              <a:r>
                <a:rPr lang="de-DE" sz="2000" b="1" dirty="0">
                  <a:solidFill>
                    <a:schemeClr val="tx1">
                      <a:lumMod val="75000"/>
                      <a:lumOff val="25000"/>
                    </a:schemeClr>
                  </a:solidFill>
                  <a:latin typeface="Cambria" charset="0"/>
                  <a:ea typeface="Cambria" charset="0"/>
                  <a:cs typeface="Cambria" charset="0"/>
                </a:rPr>
                <a:t>EPICA DML</a:t>
              </a:r>
            </a:p>
          </p:txBody>
        </p:sp>
        <p:sp>
          <p:nvSpPr>
            <p:cNvPr id="26" name="Textfeld 49"/>
            <p:cNvSpPr txBox="1">
              <a:spLocks noChangeArrowheads="1"/>
            </p:cNvSpPr>
            <p:nvPr/>
          </p:nvSpPr>
          <p:spPr bwMode="auto">
            <a:xfrm>
              <a:off x="6019800" y="3486150"/>
              <a:ext cx="1981200" cy="400050"/>
            </a:xfrm>
            <a:prstGeom prst="rect">
              <a:avLst/>
            </a:prstGeom>
            <a:noFill/>
            <a:ln w="9525">
              <a:noFill/>
              <a:miter lim="800000"/>
              <a:headEnd/>
              <a:tailEnd/>
            </a:ln>
          </p:spPr>
          <p:txBody>
            <a:bodyPr>
              <a:spAutoFit/>
            </a:bodyPr>
            <a:lstStyle/>
            <a:p>
              <a:pPr eaLnBrk="0" hangingPunct="0">
                <a:defRPr/>
              </a:pPr>
              <a:r>
                <a:rPr lang="de-DE" sz="2000" b="1" dirty="0">
                  <a:solidFill>
                    <a:schemeClr val="tx1">
                      <a:lumMod val="75000"/>
                      <a:lumOff val="25000"/>
                    </a:schemeClr>
                  </a:solidFill>
                  <a:latin typeface="Cambria" charset="0"/>
                  <a:ea typeface="Cambria" charset="0"/>
                  <a:cs typeface="Cambria" charset="0"/>
                </a:rPr>
                <a:t>EPICA Dome C</a:t>
              </a:r>
            </a:p>
          </p:txBody>
        </p:sp>
      </p:grpSp>
      <p:sp>
        <p:nvSpPr>
          <p:cNvPr id="28" name="Rectangle 2"/>
          <p:cNvSpPr txBox="1">
            <a:spLocks noChangeArrowheads="1"/>
          </p:cNvSpPr>
          <p:nvPr/>
        </p:nvSpPr>
        <p:spPr>
          <a:xfrm>
            <a:off x="395734" y="260648"/>
            <a:ext cx="7416626" cy="817563"/>
          </a:xfrm>
          <a:prstGeom prst="rect">
            <a:avLst/>
          </a:prstGeom>
        </p:spPr>
        <p:txBody>
          <a:bodyPr/>
          <a:lstStyle>
            <a:lvl1pPr algn="l" rtl="0" eaLnBrk="0" fontAlgn="base" hangingPunct="0">
              <a:lnSpc>
                <a:spcPct val="90000"/>
              </a:lnSpc>
              <a:spcBef>
                <a:spcPct val="0"/>
              </a:spcBef>
              <a:spcAft>
                <a:spcPct val="0"/>
              </a:spcAft>
              <a:defRPr sz="2600" b="1">
                <a:solidFill>
                  <a:srgbClr val="333333"/>
                </a:solidFill>
                <a:latin typeface="+mj-lt"/>
                <a:ea typeface="+mj-ea"/>
                <a:cs typeface="+mj-cs"/>
              </a:defRPr>
            </a:lvl1pPr>
            <a:lvl2pPr algn="l" rtl="0" eaLnBrk="0" fontAlgn="base" hangingPunct="0">
              <a:lnSpc>
                <a:spcPct val="90000"/>
              </a:lnSpc>
              <a:spcBef>
                <a:spcPct val="0"/>
              </a:spcBef>
              <a:spcAft>
                <a:spcPct val="0"/>
              </a:spcAft>
              <a:defRPr sz="2600" b="1">
                <a:solidFill>
                  <a:srgbClr val="333333"/>
                </a:solidFill>
                <a:latin typeface="Arial" charset="0"/>
              </a:defRPr>
            </a:lvl2pPr>
            <a:lvl3pPr algn="l" rtl="0" eaLnBrk="0" fontAlgn="base" hangingPunct="0">
              <a:lnSpc>
                <a:spcPct val="90000"/>
              </a:lnSpc>
              <a:spcBef>
                <a:spcPct val="0"/>
              </a:spcBef>
              <a:spcAft>
                <a:spcPct val="0"/>
              </a:spcAft>
              <a:defRPr sz="2600" b="1">
                <a:solidFill>
                  <a:srgbClr val="333333"/>
                </a:solidFill>
                <a:latin typeface="Arial" charset="0"/>
              </a:defRPr>
            </a:lvl3pPr>
            <a:lvl4pPr algn="l" rtl="0" eaLnBrk="0" fontAlgn="base" hangingPunct="0">
              <a:lnSpc>
                <a:spcPct val="90000"/>
              </a:lnSpc>
              <a:spcBef>
                <a:spcPct val="0"/>
              </a:spcBef>
              <a:spcAft>
                <a:spcPct val="0"/>
              </a:spcAft>
              <a:defRPr sz="2600" b="1">
                <a:solidFill>
                  <a:srgbClr val="333333"/>
                </a:solidFill>
                <a:latin typeface="Arial" charset="0"/>
              </a:defRPr>
            </a:lvl4pPr>
            <a:lvl5pPr algn="l" rtl="0" eaLnBrk="0" fontAlgn="base" hangingPunct="0">
              <a:lnSpc>
                <a:spcPct val="90000"/>
              </a:lnSpc>
              <a:spcBef>
                <a:spcPct val="0"/>
              </a:spcBef>
              <a:spcAft>
                <a:spcPct val="0"/>
              </a:spcAft>
              <a:defRPr sz="2600" b="1">
                <a:solidFill>
                  <a:srgbClr val="333333"/>
                </a:solidFill>
                <a:latin typeface="Arial" charset="0"/>
              </a:defRPr>
            </a:lvl5pPr>
            <a:lvl6pPr marL="457200" algn="l" rtl="0" eaLnBrk="1" fontAlgn="base" hangingPunct="1">
              <a:lnSpc>
                <a:spcPct val="90000"/>
              </a:lnSpc>
              <a:spcBef>
                <a:spcPct val="0"/>
              </a:spcBef>
              <a:spcAft>
                <a:spcPct val="0"/>
              </a:spcAft>
              <a:defRPr sz="2600" b="1">
                <a:solidFill>
                  <a:srgbClr val="333333"/>
                </a:solidFill>
                <a:latin typeface="Arial" charset="0"/>
              </a:defRPr>
            </a:lvl6pPr>
            <a:lvl7pPr marL="914400" algn="l" rtl="0" eaLnBrk="1" fontAlgn="base" hangingPunct="1">
              <a:lnSpc>
                <a:spcPct val="90000"/>
              </a:lnSpc>
              <a:spcBef>
                <a:spcPct val="0"/>
              </a:spcBef>
              <a:spcAft>
                <a:spcPct val="0"/>
              </a:spcAft>
              <a:defRPr sz="2600" b="1">
                <a:solidFill>
                  <a:srgbClr val="333333"/>
                </a:solidFill>
                <a:latin typeface="Arial" charset="0"/>
              </a:defRPr>
            </a:lvl7pPr>
            <a:lvl8pPr marL="1371600" algn="l" rtl="0" eaLnBrk="1" fontAlgn="base" hangingPunct="1">
              <a:lnSpc>
                <a:spcPct val="90000"/>
              </a:lnSpc>
              <a:spcBef>
                <a:spcPct val="0"/>
              </a:spcBef>
              <a:spcAft>
                <a:spcPct val="0"/>
              </a:spcAft>
              <a:defRPr sz="2600" b="1">
                <a:solidFill>
                  <a:srgbClr val="333333"/>
                </a:solidFill>
                <a:latin typeface="Arial" charset="0"/>
              </a:defRPr>
            </a:lvl8pPr>
            <a:lvl9pPr marL="1828800" algn="l" rtl="0" eaLnBrk="1" fontAlgn="base" hangingPunct="1">
              <a:lnSpc>
                <a:spcPct val="90000"/>
              </a:lnSpc>
              <a:spcBef>
                <a:spcPct val="0"/>
              </a:spcBef>
              <a:spcAft>
                <a:spcPct val="0"/>
              </a:spcAft>
              <a:defRPr sz="2600" b="1">
                <a:solidFill>
                  <a:srgbClr val="333333"/>
                </a:solidFill>
                <a:latin typeface="Arial" charset="0"/>
              </a:defRPr>
            </a:lvl9pPr>
          </a:lstStyle>
          <a:p>
            <a:pPr eaLnBrk="1" hangingPunct="1"/>
            <a:r>
              <a:rPr lang="en-GB" dirty="0" smtClean="0"/>
              <a:t>Ice cores from Greenland and Antarctica:</a:t>
            </a:r>
          </a:p>
          <a:p>
            <a:pPr eaLnBrk="1" hangingPunct="1"/>
            <a:r>
              <a:rPr lang="en-GB" dirty="0" smtClean="0"/>
              <a:t>Climate and atmosphere over the last  130’000 - 800’000 </a:t>
            </a:r>
            <a:r>
              <a:rPr lang="en-GB" dirty="0" err="1" smtClean="0"/>
              <a:t>Jahre</a:t>
            </a:r>
            <a:endParaRPr lang="en-GB" dirty="0" smtClean="0"/>
          </a:p>
        </p:txBody>
      </p:sp>
      <p:sp>
        <p:nvSpPr>
          <p:cNvPr id="29" name="TextBox 1"/>
          <p:cNvSpPr txBox="1"/>
          <p:nvPr/>
        </p:nvSpPr>
        <p:spPr>
          <a:xfrm>
            <a:off x="460569" y="6444044"/>
            <a:ext cx="8719943"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err="1" smtClean="0"/>
              <a:t>Ice</a:t>
            </a:r>
            <a:r>
              <a:rPr lang="de-CH" dirty="0" smtClean="0"/>
              <a:t> </a:t>
            </a:r>
            <a:r>
              <a:rPr lang="de-CH" dirty="0" err="1" smtClean="0"/>
              <a:t>cores</a:t>
            </a:r>
            <a:r>
              <a:rPr lang="de-CH" dirty="0" smtClean="0"/>
              <a:t>, </a:t>
            </a:r>
            <a:r>
              <a:rPr lang="de-CH" dirty="0" err="1" smtClean="0"/>
              <a:t>paleoclimate</a:t>
            </a:r>
            <a:r>
              <a:rPr lang="de-CH" dirty="0" smtClean="0"/>
              <a:t>, </a:t>
            </a:r>
            <a:r>
              <a:rPr lang="de-CH" dirty="0" err="1" smtClean="0"/>
              <a:t>biogeochemical</a:t>
            </a:r>
            <a:r>
              <a:rPr lang="de-CH" dirty="0" smtClean="0"/>
              <a:t> </a:t>
            </a:r>
            <a:r>
              <a:rPr lang="de-CH" dirty="0" err="1" smtClean="0"/>
              <a:t>cycles</a:t>
            </a:r>
            <a:r>
              <a:rPr lang="de-CH" dirty="0" smtClean="0"/>
              <a:t> (</a:t>
            </a:r>
            <a:r>
              <a:rPr lang="de-CH" dirty="0" err="1" smtClean="0"/>
              <a:t>contact</a:t>
            </a:r>
            <a:r>
              <a:rPr lang="de-CH" dirty="0" smtClean="0"/>
              <a:t>: </a:t>
            </a:r>
            <a:r>
              <a:rPr lang="de-CH" dirty="0" err="1" smtClean="0"/>
              <a:t>hfischer@climate.unibe.ch</a:t>
            </a:r>
            <a:r>
              <a:rPr lang="de-CH" dirty="0" smtClean="0"/>
              <a:t>)</a:t>
            </a:r>
          </a:p>
        </p:txBody>
      </p:sp>
    </p:spTree>
    <p:extLst>
      <p:ext uri="{BB962C8B-B14F-4D97-AF65-F5344CB8AC3E}">
        <p14:creationId xmlns:p14="http://schemas.microsoft.com/office/powerpoint/2010/main" val="35882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8" descr="bubbles1h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90042"/>
            <a:ext cx="4176464" cy="329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descr="cfa_total_zoom"/>
          <p:cNvPicPr>
            <a:picLocks noChangeAspect="1" noChangeArrowheads="1"/>
          </p:cNvPicPr>
          <p:nvPr/>
        </p:nvPicPr>
        <p:blipFill>
          <a:blip r:embed="rId3" cstate="print">
            <a:lum bright="-4000" contrast="12000"/>
            <a:extLst>
              <a:ext uri="{28A0092B-C50C-407E-A947-70E740481C1C}">
                <a14:useLocalDpi xmlns:a14="http://schemas.microsoft.com/office/drawing/2010/main" val="0"/>
              </a:ext>
            </a:extLst>
          </a:blip>
          <a:srcRect/>
          <a:stretch>
            <a:fillRect/>
          </a:stretch>
        </p:blipFill>
        <p:spPr bwMode="auto">
          <a:xfrm>
            <a:off x="788988" y="2667000"/>
            <a:ext cx="26400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descr="coreinsaw"/>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787400" y="4572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feld 6"/>
          <p:cNvSpPr txBox="1">
            <a:spLocks noChangeArrowheads="1"/>
          </p:cNvSpPr>
          <p:nvPr/>
        </p:nvSpPr>
        <p:spPr bwMode="auto">
          <a:xfrm>
            <a:off x="3707904" y="3573016"/>
            <a:ext cx="5562600"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b="1" dirty="0" err="1" smtClean="0">
                <a:latin typeface="Cambria" charset="0"/>
                <a:cs typeface="Cambria" charset="0"/>
              </a:rPr>
              <a:t>What</a:t>
            </a:r>
            <a:r>
              <a:rPr lang="de-DE" b="1" dirty="0" smtClean="0">
                <a:latin typeface="Cambria" charset="0"/>
                <a:cs typeface="Cambria" charset="0"/>
              </a:rPr>
              <a:t> do </a:t>
            </a:r>
            <a:r>
              <a:rPr lang="de-DE" b="1" dirty="0" err="1" smtClean="0">
                <a:latin typeface="Cambria" charset="0"/>
                <a:cs typeface="Cambria" charset="0"/>
              </a:rPr>
              <a:t>we</a:t>
            </a:r>
            <a:r>
              <a:rPr lang="de-DE" b="1" dirty="0" smtClean="0">
                <a:latin typeface="Cambria" charset="0"/>
                <a:cs typeface="Cambria" charset="0"/>
              </a:rPr>
              <a:t> do </a:t>
            </a:r>
            <a:r>
              <a:rPr lang="de-DE" b="1" dirty="0" err="1" smtClean="0">
                <a:latin typeface="Cambria" charset="0"/>
                <a:cs typeface="Cambria" charset="0"/>
              </a:rPr>
              <a:t>with</a:t>
            </a:r>
            <a:r>
              <a:rPr lang="de-DE" b="1" dirty="0" smtClean="0">
                <a:latin typeface="Cambria" charset="0"/>
                <a:cs typeface="Cambria" charset="0"/>
              </a:rPr>
              <a:t> </a:t>
            </a:r>
            <a:r>
              <a:rPr lang="de-DE" b="1" dirty="0" err="1" smtClean="0">
                <a:latin typeface="Cambria" charset="0"/>
                <a:cs typeface="Cambria" charset="0"/>
              </a:rPr>
              <a:t>the</a:t>
            </a:r>
            <a:r>
              <a:rPr lang="de-DE" b="1" dirty="0" smtClean="0">
                <a:latin typeface="Cambria" charset="0"/>
                <a:cs typeface="Cambria" charset="0"/>
              </a:rPr>
              <a:t> </a:t>
            </a:r>
            <a:r>
              <a:rPr lang="de-DE" b="1" dirty="0" err="1" smtClean="0">
                <a:latin typeface="Cambria" charset="0"/>
                <a:cs typeface="Cambria" charset="0"/>
              </a:rPr>
              <a:t>ice</a:t>
            </a:r>
            <a:r>
              <a:rPr lang="de-DE" b="1" dirty="0" smtClean="0">
                <a:latin typeface="Cambria" charset="0"/>
                <a:cs typeface="Cambria" charset="0"/>
              </a:rPr>
              <a:t>?</a:t>
            </a:r>
            <a:endParaRPr lang="de-DE" b="1" dirty="0">
              <a:latin typeface="Cambria" charset="0"/>
              <a:cs typeface="Cambria" charset="0"/>
            </a:endParaRPr>
          </a:p>
          <a:p>
            <a:pPr marL="176213" indent="-176213" eaLnBrk="1" hangingPunct="1">
              <a:spcBef>
                <a:spcPts val="600"/>
              </a:spcBef>
              <a:buFontTx/>
              <a:buChar char="-"/>
            </a:pPr>
            <a:r>
              <a:rPr lang="de-DE" sz="1800" b="1" dirty="0" err="1" smtClean="0">
                <a:latin typeface="Cambria" charset="0"/>
                <a:cs typeface="Cambria" charset="0"/>
              </a:rPr>
              <a:t>temperature</a:t>
            </a:r>
            <a:r>
              <a:rPr lang="de-DE" sz="1800" b="1" dirty="0" smtClean="0">
                <a:latin typeface="Cambria" charset="0"/>
                <a:cs typeface="Cambria" charset="0"/>
              </a:rPr>
              <a:t> </a:t>
            </a:r>
            <a:r>
              <a:rPr lang="de-DE" sz="1800" b="1" dirty="0" err="1" smtClean="0">
                <a:latin typeface="Cambria" charset="0"/>
                <a:cs typeface="Cambria" charset="0"/>
              </a:rPr>
              <a:t>reconstruction</a:t>
            </a:r>
            <a:r>
              <a:rPr lang="de-DE" sz="1800" b="1" dirty="0" smtClean="0">
                <a:latin typeface="Cambria" charset="0"/>
                <a:cs typeface="Cambria" charset="0"/>
              </a:rPr>
              <a:t> (</a:t>
            </a:r>
            <a:r>
              <a:rPr lang="de-DE" sz="1800" b="1" dirty="0" err="1" smtClean="0">
                <a:latin typeface="Cambria" charset="0"/>
                <a:cs typeface="Cambria" charset="0"/>
              </a:rPr>
              <a:t>stable</a:t>
            </a:r>
            <a:r>
              <a:rPr lang="de-DE" sz="1800" b="1" dirty="0" smtClean="0">
                <a:latin typeface="Cambria" charset="0"/>
                <a:cs typeface="Cambria" charset="0"/>
              </a:rPr>
              <a:t> </a:t>
            </a:r>
            <a:r>
              <a:rPr lang="de-DE" sz="1800" b="1" dirty="0" err="1" smtClean="0">
                <a:latin typeface="Cambria" charset="0"/>
                <a:cs typeface="Cambria" charset="0"/>
              </a:rPr>
              <a:t>water</a:t>
            </a:r>
            <a:r>
              <a:rPr lang="de-DE" sz="1800" b="1" dirty="0" smtClean="0">
                <a:latin typeface="Cambria" charset="0"/>
                <a:cs typeface="Cambria" charset="0"/>
              </a:rPr>
              <a:t> </a:t>
            </a:r>
            <a:r>
              <a:rPr lang="de-DE" sz="1800" b="1" dirty="0" err="1" smtClean="0">
                <a:latin typeface="Cambria" charset="0"/>
                <a:cs typeface="Cambria" charset="0"/>
              </a:rPr>
              <a:t>and</a:t>
            </a:r>
            <a:r>
              <a:rPr lang="de-DE" sz="1800" b="1" dirty="0" smtClean="0">
                <a:latin typeface="Cambria" charset="0"/>
                <a:cs typeface="Cambria" charset="0"/>
              </a:rPr>
              <a:t>  </a:t>
            </a:r>
            <a:r>
              <a:rPr lang="de-DE" sz="1800" b="1" dirty="0" err="1" smtClean="0">
                <a:latin typeface="Cambria" charset="0"/>
                <a:cs typeface="Cambria" charset="0"/>
              </a:rPr>
              <a:t>nitrogen</a:t>
            </a:r>
            <a:r>
              <a:rPr lang="de-DE" sz="1800" b="1" dirty="0" smtClean="0">
                <a:latin typeface="Cambria" charset="0"/>
                <a:cs typeface="Cambria" charset="0"/>
              </a:rPr>
              <a:t> isotopes)</a:t>
            </a:r>
            <a:endParaRPr lang="de-DE" sz="1800" b="1" dirty="0">
              <a:latin typeface="Cambria" charset="0"/>
              <a:cs typeface="Cambria" charset="0"/>
            </a:endParaRPr>
          </a:p>
          <a:p>
            <a:pPr marL="176213" indent="-176213" eaLnBrk="1" hangingPunct="1">
              <a:buFontTx/>
              <a:buChar char="-"/>
            </a:pPr>
            <a:r>
              <a:rPr lang="de-DE" sz="1800" b="1" dirty="0" err="1" smtClean="0">
                <a:latin typeface="Cambria" charset="0"/>
                <a:cs typeface="Cambria" charset="0"/>
              </a:rPr>
              <a:t>heat</a:t>
            </a:r>
            <a:r>
              <a:rPr lang="de-DE" sz="1800" b="1" dirty="0" smtClean="0">
                <a:latin typeface="Cambria" charset="0"/>
                <a:cs typeface="Cambria" charset="0"/>
              </a:rPr>
              <a:t> </a:t>
            </a:r>
            <a:r>
              <a:rPr lang="de-DE" sz="1800" b="1" dirty="0" err="1" smtClean="0">
                <a:latin typeface="Cambria" charset="0"/>
                <a:cs typeface="Cambria" charset="0"/>
              </a:rPr>
              <a:t>transport</a:t>
            </a:r>
            <a:r>
              <a:rPr lang="de-DE" sz="1800" b="1" dirty="0" smtClean="0">
                <a:latin typeface="Cambria" charset="0"/>
                <a:cs typeface="Cambria" charset="0"/>
              </a:rPr>
              <a:t> in </a:t>
            </a:r>
            <a:r>
              <a:rPr lang="de-DE" sz="1800" b="1" dirty="0" err="1" smtClean="0">
                <a:latin typeface="Cambria" charset="0"/>
                <a:cs typeface="Cambria" charset="0"/>
              </a:rPr>
              <a:t>ice</a:t>
            </a:r>
            <a:r>
              <a:rPr lang="de-DE" sz="1800" b="1" dirty="0" smtClean="0">
                <a:latin typeface="Cambria" charset="0"/>
                <a:cs typeface="Cambria" charset="0"/>
              </a:rPr>
              <a:t> </a:t>
            </a:r>
            <a:r>
              <a:rPr lang="de-DE" sz="1800" b="1" dirty="0" err="1" smtClean="0">
                <a:latin typeface="Cambria" charset="0"/>
                <a:cs typeface="Cambria" charset="0"/>
              </a:rPr>
              <a:t>sheets</a:t>
            </a:r>
            <a:endParaRPr lang="de-DE" sz="1800" b="1" dirty="0">
              <a:latin typeface="Cambria" charset="0"/>
              <a:cs typeface="Cambria" charset="0"/>
            </a:endParaRPr>
          </a:p>
          <a:p>
            <a:pPr marL="176213" indent="-176213" eaLnBrk="1" hangingPunct="1">
              <a:buFontTx/>
              <a:buChar char="-"/>
            </a:pPr>
            <a:r>
              <a:rPr lang="de-DE" sz="1800" b="1" dirty="0" smtClean="0">
                <a:latin typeface="Cambria" charset="0"/>
                <a:cs typeface="Cambria" charset="0"/>
              </a:rPr>
              <a:t>marine, </a:t>
            </a:r>
            <a:r>
              <a:rPr lang="de-DE" sz="1800" b="1" dirty="0" err="1" smtClean="0">
                <a:latin typeface="Cambria" charset="0"/>
                <a:cs typeface="Cambria" charset="0"/>
              </a:rPr>
              <a:t>terrestrial</a:t>
            </a:r>
            <a:r>
              <a:rPr lang="de-DE" sz="1800" b="1" dirty="0" smtClean="0">
                <a:latin typeface="Cambria" charset="0"/>
                <a:cs typeface="Cambria" charset="0"/>
              </a:rPr>
              <a:t>, </a:t>
            </a:r>
            <a:r>
              <a:rPr lang="de-DE" sz="1800" b="1" dirty="0" err="1" smtClean="0">
                <a:latin typeface="Cambria" charset="0"/>
                <a:cs typeface="Cambria" charset="0"/>
              </a:rPr>
              <a:t>biogenic</a:t>
            </a:r>
            <a:r>
              <a:rPr lang="de-DE" sz="1800" b="1" dirty="0" smtClean="0">
                <a:latin typeface="Cambria" charset="0"/>
                <a:cs typeface="Cambria" charset="0"/>
              </a:rPr>
              <a:t> </a:t>
            </a:r>
            <a:r>
              <a:rPr lang="de-DE" sz="1800" b="1" dirty="0" err="1" smtClean="0">
                <a:latin typeface="Cambria" charset="0"/>
                <a:cs typeface="Cambria" charset="0"/>
              </a:rPr>
              <a:t>and</a:t>
            </a:r>
            <a:r>
              <a:rPr lang="de-DE" sz="1800" b="1" dirty="0" smtClean="0">
                <a:latin typeface="Cambria" charset="0"/>
                <a:cs typeface="Cambria" charset="0"/>
              </a:rPr>
              <a:t> </a:t>
            </a:r>
            <a:r>
              <a:rPr lang="de-DE" sz="1800" b="1" dirty="0" err="1" smtClean="0">
                <a:latin typeface="Cambria" charset="0"/>
                <a:cs typeface="Cambria" charset="0"/>
              </a:rPr>
              <a:t>extraterrestrial</a:t>
            </a:r>
            <a:r>
              <a:rPr lang="de-DE" sz="1800" b="1" dirty="0" smtClean="0">
                <a:latin typeface="Cambria" charset="0"/>
                <a:cs typeface="Cambria" charset="0"/>
              </a:rPr>
              <a:t> </a:t>
            </a:r>
            <a:r>
              <a:rPr lang="de-DE" sz="1800" b="1" dirty="0" err="1" smtClean="0">
                <a:latin typeface="Cambria" charset="0"/>
                <a:cs typeface="Cambria" charset="0"/>
              </a:rPr>
              <a:t>aerosol</a:t>
            </a:r>
            <a:r>
              <a:rPr lang="de-DE" sz="1800" b="1" dirty="0" smtClean="0">
                <a:latin typeface="Cambria" charset="0"/>
                <a:cs typeface="Cambria" charset="0"/>
              </a:rPr>
              <a:t> </a:t>
            </a:r>
            <a:endParaRPr lang="de-DE" sz="1800" b="1" dirty="0">
              <a:latin typeface="Cambria" charset="0"/>
              <a:cs typeface="Cambria" charset="0"/>
            </a:endParaRPr>
          </a:p>
          <a:p>
            <a:pPr marL="176213" indent="-176213" eaLnBrk="1" hangingPunct="1">
              <a:buFontTx/>
              <a:buChar char="-"/>
            </a:pPr>
            <a:r>
              <a:rPr lang="de-DE" sz="1800" b="1" dirty="0" err="1" smtClean="0">
                <a:latin typeface="Cambria" charset="0"/>
                <a:cs typeface="Cambria" charset="0"/>
              </a:rPr>
              <a:t>biogeochemical</a:t>
            </a:r>
            <a:r>
              <a:rPr lang="de-DE" sz="1800" b="1" dirty="0" smtClean="0">
                <a:latin typeface="Cambria" charset="0"/>
                <a:cs typeface="Cambria" charset="0"/>
              </a:rPr>
              <a:t> </a:t>
            </a:r>
            <a:r>
              <a:rPr lang="de-DE" sz="1800" b="1" dirty="0" err="1" smtClean="0">
                <a:latin typeface="Cambria" charset="0"/>
                <a:cs typeface="Cambria" charset="0"/>
              </a:rPr>
              <a:t>cycles</a:t>
            </a:r>
            <a:r>
              <a:rPr lang="de-DE" sz="1800" b="1" dirty="0" smtClean="0">
                <a:latin typeface="Cambria" charset="0"/>
                <a:cs typeface="Cambria" charset="0"/>
              </a:rPr>
              <a:t> (</a:t>
            </a:r>
            <a:r>
              <a:rPr lang="de-DE" sz="1800" b="1" dirty="0" err="1" smtClean="0">
                <a:latin typeface="Cambria" charset="0"/>
                <a:cs typeface="Cambria" charset="0"/>
              </a:rPr>
              <a:t>greenhouse</a:t>
            </a:r>
            <a:r>
              <a:rPr lang="de-DE" sz="1800" b="1" dirty="0" smtClean="0">
                <a:latin typeface="Cambria" charset="0"/>
                <a:cs typeface="Cambria" charset="0"/>
              </a:rPr>
              <a:t> </a:t>
            </a:r>
            <a:r>
              <a:rPr lang="de-DE" sz="1800" b="1" dirty="0" err="1" smtClean="0">
                <a:latin typeface="Cambria" charset="0"/>
                <a:cs typeface="Cambria" charset="0"/>
              </a:rPr>
              <a:t>gases</a:t>
            </a:r>
            <a:r>
              <a:rPr lang="de-DE" sz="1800" b="1" dirty="0" smtClean="0">
                <a:latin typeface="Cambria" charset="0"/>
                <a:cs typeface="Cambria" charset="0"/>
              </a:rPr>
              <a:t> </a:t>
            </a:r>
            <a:r>
              <a:rPr lang="de-DE" sz="1800" b="1" dirty="0" err="1" smtClean="0">
                <a:latin typeface="Cambria" charset="0"/>
                <a:cs typeface="Cambria" charset="0"/>
              </a:rPr>
              <a:t>and</a:t>
            </a:r>
            <a:r>
              <a:rPr lang="de-DE" sz="1800" b="1" dirty="0" smtClean="0">
                <a:latin typeface="Cambria" charset="0"/>
                <a:cs typeface="Cambria" charset="0"/>
              </a:rPr>
              <a:t> isotopes)</a:t>
            </a:r>
            <a:endParaRPr lang="de-DE" sz="1800" b="1" dirty="0">
              <a:latin typeface="Cambria" charset="0"/>
              <a:cs typeface="Cambria" charset="0"/>
            </a:endParaRPr>
          </a:p>
          <a:p>
            <a:pPr marL="176213" indent="-176213" eaLnBrk="1" hangingPunct="1">
              <a:buFontTx/>
              <a:buChar char="-"/>
            </a:pPr>
            <a:r>
              <a:rPr lang="de-DE" sz="1800" b="1" dirty="0" err="1" smtClean="0">
                <a:latin typeface="Cambria" charset="0"/>
                <a:cs typeface="Cambria" charset="0"/>
              </a:rPr>
              <a:t>mean</a:t>
            </a:r>
            <a:r>
              <a:rPr lang="de-DE" sz="1800" b="1" dirty="0" smtClean="0">
                <a:latin typeface="Cambria" charset="0"/>
                <a:cs typeface="Cambria" charset="0"/>
              </a:rPr>
              <a:t> </a:t>
            </a:r>
            <a:r>
              <a:rPr lang="de-DE" sz="1800" b="1" dirty="0" err="1">
                <a:latin typeface="Cambria" charset="0"/>
                <a:cs typeface="Cambria" charset="0"/>
              </a:rPr>
              <a:t>o</a:t>
            </a:r>
            <a:r>
              <a:rPr lang="de-DE" sz="1800" b="1" dirty="0" err="1" smtClean="0">
                <a:latin typeface="Cambria" charset="0"/>
                <a:cs typeface="Cambria" charset="0"/>
              </a:rPr>
              <a:t>cean</a:t>
            </a:r>
            <a:r>
              <a:rPr lang="de-DE" sz="1800" b="1" dirty="0" smtClean="0">
                <a:latin typeface="Cambria" charset="0"/>
                <a:cs typeface="Cambria" charset="0"/>
              </a:rPr>
              <a:t> </a:t>
            </a:r>
            <a:r>
              <a:rPr lang="de-DE" sz="1800" b="1" dirty="0" err="1" smtClean="0">
                <a:latin typeface="Cambria" charset="0"/>
                <a:cs typeface="Cambria" charset="0"/>
              </a:rPr>
              <a:t>temperature</a:t>
            </a:r>
            <a:r>
              <a:rPr lang="de-DE" sz="1800" b="1" dirty="0" smtClean="0">
                <a:latin typeface="Cambria" charset="0"/>
                <a:cs typeface="Cambria" charset="0"/>
              </a:rPr>
              <a:t> (noble </a:t>
            </a:r>
            <a:r>
              <a:rPr lang="de-DE" sz="1800" b="1" dirty="0" err="1" smtClean="0">
                <a:latin typeface="Cambria" charset="0"/>
                <a:cs typeface="Cambria" charset="0"/>
              </a:rPr>
              <a:t>gases</a:t>
            </a:r>
            <a:r>
              <a:rPr lang="de-DE" sz="1800" b="1" dirty="0" smtClean="0">
                <a:latin typeface="Cambria" charset="0"/>
                <a:cs typeface="Cambria" charset="0"/>
              </a:rPr>
              <a:t>)</a:t>
            </a:r>
            <a:endParaRPr lang="de-DE" sz="1800" b="1" dirty="0">
              <a:latin typeface="Cambria" charset="0"/>
              <a:cs typeface="Cambria" charset="0"/>
            </a:endParaRPr>
          </a:p>
        </p:txBody>
      </p:sp>
      <p:sp>
        <p:nvSpPr>
          <p:cNvPr id="57350" name="Textfeld 6"/>
          <p:cNvSpPr txBox="1">
            <a:spLocks noChangeArrowheads="1"/>
          </p:cNvSpPr>
          <p:nvPr/>
        </p:nvSpPr>
        <p:spPr bwMode="auto">
          <a:xfrm>
            <a:off x="762000" y="2743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600" b="1">
                <a:latin typeface="Cambria" charset="0"/>
                <a:cs typeface="Cambria" charset="0"/>
              </a:rPr>
              <a:t>Bern CFA System</a:t>
            </a:r>
          </a:p>
        </p:txBody>
      </p:sp>
      <p:sp>
        <p:nvSpPr>
          <p:cNvPr id="8" name="TextBox 1"/>
          <p:cNvSpPr txBox="1"/>
          <p:nvPr/>
        </p:nvSpPr>
        <p:spPr>
          <a:xfrm>
            <a:off x="179512" y="6444044"/>
            <a:ext cx="8989322"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err="1" smtClean="0"/>
              <a:t>Ice</a:t>
            </a:r>
            <a:r>
              <a:rPr lang="de-CH" dirty="0" smtClean="0"/>
              <a:t> </a:t>
            </a:r>
            <a:r>
              <a:rPr lang="de-CH" dirty="0" err="1" smtClean="0"/>
              <a:t>cores</a:t>
            </a:r>
            <a:r>
              <a:rPr lang="de-CH" dirty="0" smtClean="0"/>
              <a:t>, </a:t>
            </a:r>
            <a:r>
              <a:rPr lang="de-CH" dirty="0" err="1" smtClean="0"/>
              <a:t>paleoclimate</a:t>
            </a:r>
            <a:r>
              <a:rPr lang="de-CH" dirty="0" smtClean="0"/>
              <a:t>, </a:t>
            </a:r>
            <a:r>
              <a:rPr lang="de-CH" dirty="0" err="1" smtClean="0"/>
              <a:t>biogeochemical</a:t>
            </a:r>
            <a:r>
              <a:rPr lang="de-CH" dirty="0" smtClean="0"/>
              <a:t> </a:t>
            </a:r>
            <a:r>
              <a:rPr lang="de-CH" dirty="0" err="1" smtClean="0"/>
              <a:t>cycles</a:t>
            </a:r>
            <a:r>
              <a:rPr lang="de-CH" dirty="0" smtClean="0"/>
              <a:t> (contact: </a:t>
            </a:r>
            <a:r>
              <a:rPr lang="de-CH" dirty="0" err="1" smtClean="0"/>
              <a:t>hfischer@climate.unibe.ch</a:t>
            </a:r>
            <a:r>
              <a:rPr lang="de-CH" dirty="0" smtClean="0"/>
              <a:t>)</a:t>
            </a:r>
          </a:p>
        </p:txBody>
      </p:sp>
    </p:spTree>
    <p:extLst>
      <p:ext uri="{BB962C8B-B14F-4D97-AF65-F5344CB8AC3E}">
        <p14:creationId xmlns:p14="http://schemas.microsoft.com/office/powerpoint/2010/main" val="2342921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Foliennummernplatzhalter 5"/>
          <p:cNvSpPr>
            <a:spLocks noGrp="1"/>
          </p:cNvSpPr>
          <p:nvPr>
            <p:ph type="sldNum" sz="quarter" idx="12"/>
          </p:nvPr>
        </p:nvSpPr>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fld id="{5CC517F0-1047-4A7F-BEE1-673628095361}" type="slidenum">
              <a:rPr lang="de-CH" sz="1200" smtClean="0">
                <a:solidFill>
                  <a:srgbClr val="000000"/>
                </a:solidFill>
              </a:rPr>
              <a:pPr>
                <a:defRPr/>
              </a:pPr>
              <a:t>5</a:t>
            </a:fld>
            <a:endParaRPr lang="de-CH" sz="1400" smtClean="0">
              <a:solidFill>
                <a:srgbClr val="000000"/>
              </a:solidFill>
            </a:endParaRPr>
          </a:p>
        </p:txBody>
      </p:sp>
      <p:sp>
        <p:nvSpPr>
          <p:cNvPr id="25604" name="Rectangle 2"/>
          <p:cNvSpPr>
            <a:spLocks noGrp="1" noChangeArrowheads="1"/>
          </p:cNvSpPr>
          <p:nvPr>
            <p:ph type="title"/>
          </p:nvPr>
        </p:nvSpPr>
        <p:spPr/>
        <p:txBody>
          <a:bodyPr/>
          <a:lstStyle/>
          <a:p>
            <a:pPr eaLnBrk="1" hangingPunct="1"/>
            <a:r>
              <a:rPr lang="en-GB" dirty="0" smtClean="0"/>
              <a:t>Isotopes in the hydrological cycle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15627"/>
            <a:ext cx="5301605" cy="291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605" y="3377606"/>
            <a:ext cx="3838120" cy="293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5431940" y="2073622"/>
            <a:ext cx="3456384" cy="923330"/>
          </a:xfrm>
          <a:prstGeom prst="rect">
            <a:avLst/>
          </a:prstGeom>
          <a:noFill/>
        </p:spPr>
        <p:txBody>
          <a:bodyPr wrap="square" rtlCol="0">
            <a:spAutoFit/>
          </a:bodyPr>
          <a:lstStyle/>
          <a:p>
            <a:r>
              <a:rPr lang="de-CH" dirty="0" err="1" smtClean="0"/>
              <a:t>Measurements</a:t>
            </a:r>
            <a:r>
              <a:rPr lang="de-CH" dirty="0" smtClean="0"/>
              <a:t> </a:t>
            </a:r>
            <a:r>
              <a:rPr lang="de-CH" dirty="0" err="1" smtClean="0"/>
              <a:t>of</a:t>
            </a:r>
            <a:r>
              <a:rPr lang="de-CH" dirty="0" smtClean="0"/>
              <a:t> </a:t>
            </a:r>
            <a:r>
              <a:rPr lang="de-CH" dirty="0" err="1" smtClean="0"/>
              <a:t>stable</a:t>
            </a:r>
            <a:r>
              <a:rPr lang="de-CH" dirty="0" smtClean="0"/>
              <a:t> </a:t>
            </a:r>
            <a:r>
              <a:rPr lang="de-CH" dirty="0" err="1" smtClean="0"/>
              <a:t>water</a:t>
            </a:r>
            <a:r>
              <a:rPr lang="de-CH" dirty="0" smtClean="0"/>
              <a:t> isotopes </a:t>
            </a:r>
            <a:r>
              <a:rPr lang="de-CH" dirty="0" err="1" smtClean="0"/>
              <a:t>help</a:t>
            </a:r>
            <a:r>
              <a:rPr lang="de-CH" dirty="0" smtClean="0"/>
              <a:t> </a:t>
            </a:r>
            <a:r>
              <a:rPr lang="de-CH" dirty="0" err="1" smtClean="0"/>
              <a:t>to</a:t>
            </a:r>
            <a:r>
              <a:rPr lang="de-CH" dirty="0" smtClean="0"/>
              <a:t> </a:t>
            </a:r>
            <a:r>
              <a:rPr lang="de-CH" dirty="0" err="1" smtClean="0"/>
              <a:t>understand</a:t>
            </a:r>
            <a:r>
              <a:rPr lang="de-CH" dirty="0" smtClean="0"/>
              <a:t> </a:t>
            </a:r>
            <a:r>
              <a:rPr lang="de-CH" dirty="0" err="1" smtClean="0"/>
              <a:t>the</a:t>
            </a:r>
            <a:r>
              <a:rPr lang="de-CH" dirty="0" smtClean="0"/>
              <a:t> </a:t>
            </a:r>
            <a:r>
              <a:rPr lang="de-CH" dirty="0" err="1" smtClean="0"/>
              <a:t>hydrological</a:t>
            </a:r>
            <a:r>
              <a:rPr lang="de-CH" dirty="0" smtClean="0"/>
              <a:t> </a:t>
            </a:r>
            <a:r>
              <a:rPr lang="de-CH" dirty="0" err="1" smtClean="0"/>
              <a:t>cycle</a:t>
            </a:r>
            <a:r>
              <a:rPr lang="de-CH" dirty="0" smtClean="0"/>
              <a:t> </a:t>
            </a:r>
            <a:endParaRPr lang="en-GB" dirty="0"/>
          </a:p>
        </p:txBody>
      </p:sp>
      <p:sp>
        <p:nvSpPr>
          <p:cNvPr id="61" name="Textfeld 60"/>
          <p:cNvSpPr txBox="1"/>
          <p:nvPr/>
        </p:nvSpPr>
        <p:spPr>
          <a:xfrm>
            <a:off x="179512" y="4627001"/>
            <a:ext cx="4896544" cy="1754327"/>
          </a:xfrm>
          <a:prstGeom prst="rect">
            <a:avLst/>
          </a:prstGeom>
          <a:noFill/>
        </p:spPr>
        <p:txBody>
          <a:bodyPr wrap="square" rtlCol="0">
            <a:spAutoFit/>
          </a:bodyPr>
          <a:lstStyle/>
          <a:p>
            <a:r>
              <a:rPr lang="de-CH" dirty="0" smtClean="0"/>
              <a:t>Evaporation, </a:t>
            </a:r>
            <a:r>
              <a:rPr lang="de-CH" dirty="0" err="1" smtClean="0"/>
              <a:t>condensation</a:t>
            </a:r>
            <a:r>
              <a:rPr lang="de-CH" dirty="0" smtClean="0"/>
              <a:t>, </a:t>
            </a:r>
            <a:r>
              <a:rPr lang="de-CH" dirty="0" err="1" smtClean="0"/>
              <a:t>diffusion</a:t>
            </a:r>
            <a:r>
              <a:rPr lang="de-CH" dirty="0" smtClean="0"/>
              <a:t>, </a:t>
            </a:r>
            <a:r>
              <a:rPr lang="de-CH" dirty="0" err="1" smtClean="0"/>
              <a:t>adsorption</a:t>
            </a:r>
            <a:r>
              <a:rPr lang="de-CH" dirty="0" smtClean="0"/>
              <a:t>, </a:t>
            </a:r>
            <a:r>
              <a:rPr lang="de-CH" dirty="0" err="1" smtClean="0"/>
              <a:t>transpiration</a:t>
            </a:r>
            <a:r>
              <a:rPr lang="de-CH" dirty="0" smtClean="0"/>
              <a:t> all </a:t>
            </a:r>
            <a:r>
              <a:rPr lang="de-CH" dirty="0" err="1" smtClean="0"/>
              <a:t>change</a:t>
            </a:r>
            <a:r>
              <a:rPr lang="de-CH" dirty="0" smtClean="0"/>
              <a:t> </a:t>
            </a:r>
            <a:r>
              <a:rPr lang="de-CH" dirty="0" err="1" smtClean="0"/>
              <a:t>the</a:t>
            </a:r>
            <a:r>
              <a:rPr lang="de-CH" dirty="0" smtClean="0"/>
              <a:t> </a:t>
            </a:r>
            <a:r>
              <a:rPr lang="de-CH" dirty="0" err="1" smtClean="0"/>
              <a:t>isotopic</a:t>
            </a:r>
            <a:r>
              <a:rPr lang="de-CH" dirty="0" smtClean="0"/>
              <a:t> </a:t>
            </a:r>
            <a:r>
              <a:rPr lang="de-CH" dirty="0" err="1" smtClean="0"/>
              <a:t>composition</a:t>
            </a:r>
            <a:endParaRPr lang="de-CH" dirty="0" smtClean="0"/>
          </a:p>
          <a:p>
            <a:endParaRPr lang="de-CH" dirty="0"/>
          </a:p>
          <a:p>
            <a:r>
              <a:rPr lang="de-CH" dirty="0" err="1"/>
              <a:t>a</a:t>
            </a:r>
            <a:r>
              <a:rPr lang="de-CH" dirty="0" err="1" smtClean="0"/>
              <a:t>rchives</a:t>
            </a:r>
            <a:r>
              <a:rPr lang="de-CH" dirty="0" smtClean="0"/>
              <a:t>: </a:t>
            </a:r>
            <a:r>
              <a:rPr lang="de-CH" dirty="0" err="1" smtClean="0"/>
              <a:t>stalagmites</a:t>
            </a:r>
            <a:r>
              <a:rPr lang="de-CH" dirty="0" smtClean="0"/>
              <a:t>, </a:t>
            </a:r>
            <a:r>
              <a:rPr lang="de-CH" dirty="0" err="1" smtClean="0"/>
              <a:t>ice</a:t>
            </a:r>
            <a:r>
              <a:rPr lang="de-CH" dirty="0" smtClean="0"/>
              <a:t> </a:t>
            </a:r>
            <a:r>
              <a:rPr lang="de-CH" dirty="0" err="1" smtClean="0"/>
              <a:t>cores</a:t>
            </a:r>
            <a:r>
              <a:rPr lang="de-CH" dirty="0" smtClean="0"/>
              <a:t>, </a:t>
            </a:r>
            <a:r>
              <a:rPr lang="de-CH" dirty="0" err="1" smtClean="0"/>
              <a:t>groundwater</a:t>
            </a:r>
            <a:r>
              <a:rPr lang="de-CH" dirty="0" smtClean="0"/>
              <a:t>, </a:t>
            </a:r>
            <a:r>
              <a:rPr lang="de-CH" dirty="0" err="1" smtClean="0"/>
              <a:t>precipitation</a:t>
            </a:r>
            <a:r>
              <a:rPr lang="de-CH" dirty="0" smtClean="0"/>
              <a:t> </a:t>
            </a:r>
            <a:endParaRPr lang="en-GB" dirty="0"/>
          </a:p>
        </p:txBody>
      </p:sp>
      <p:sp>
        <p:nvSpPr>
          <p:cNvPr id="9" name="TextBox 1"/>
          <p:cNvSpPr txBox="1"/>
          <p:nvPr/>
        </p:nvSpPr>
        <p:spPr>
          <a:xfrm>
            <a:off x="195022" y="6444044"/>
            <a:ext cx="8985490"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err="1" smtClean="0"/>
              <a:t>Env</a:t>
            </a:r>
            <a:r>
              <a:rPr lang="de-CH" dirty="0" smtClean="0"/>
              <a:t>. </a:t>
            </a:r>
            <a:r>
              <a:rPr lang="de-CH" dirty="0" err="1" smtClean="0"/>
              <a:t>archives</a:t>
            </a:r>
            <a:r>
              <a:rPr lang="de-CH" dirty="0" smtClean="0"/>
              <a:t>, </a:t>
            </a:r>
            <a:r>
              <a:rPr lang="de-CH" dirty="0" err="1" smtClean="0"/>
              <a:t>atmosphere</a:t>
            </a:r>
            <a:r>
              <a:rPr lang="de-CH" dirty="0" smtClean="0"/>
              <a:t>, </a:t>
            </a:r>
            <a:r>
              <a:rPr lang="de-CH" dirty="0" err="1" smtClean="0"/>
              <a:t>stable</a:t>
            </a:r>
            <a:r>
              <a:rPr lang="de-CH" dirty="0" smtClean="0"/>
              <a:t> isotopes (</a:t>
            </a:r>
            <a:r>
              <a:rPr lang="de-CH" dirty="0" err="1" smtClean="0"/>
              <a:t>contact</a:t>
            </a:r>
            <a:r>
              <a:rPr lang="de-CH" dirty="0" smtClean="0"/>
              <a:t>: leuenberger@climate.unibe.ch)</a:t>
            </a:r>
          </a:p>
        </p:txBody>
      </p:sp>
    </p:spTree>
    <p:extLst>
      <p:ext uri="{BB962C8B-B14F-4D97-AF65-F5344CB8AC3E}">
        <p14:creationId xmlns:p14="http://schemas.microsoft.com/office/powerpoint/2010/main" val="1145944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8"/>
          <p:cNvPicPr>
            <a:picLocks noChangeAspect="1" noChangeArrowheads="1"/>
          </p:cNvPicPr>
          <p:nvPr/>
        </p:nvPicPr>
        <p:blipFill>
          <a:blip r:embed="rId4">
            <a:extLst>
              <a:ext uri="{28A0092B-C50C-407E-A947-70E740481C1C}">
                <a14:useLocalDpi xmlns:a14="http://schemas.microsoft.com/office/drawing/2010/main" val="0"/>
              </a:ext>
            </a:extLst>
          </a:blip>
          <a:srcRect t="5887" b="15582"/>
          <a:stretch>
            <a:fillRect/>
          </a:stretch>
        </p:blipFill>
        <p:spPr bwMode="auto">
          <a:xfrm>
            <a:off x="4572000" y="3429000"/>
            <a:ext cx="4572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6" name="Object 3"/>
          <p:cNvGraphicFramePr>
            <a:graphicFrameLocks noChangeAspect="1"/>
          </p:cNvGraphicFramePr>
          <p:nvPr/>
        </p:nvGraphicFramePr>
        <p:xfrm>
          <a:off x="4572000" y="0"/>
          <a:ext cx="4572000" cy="3430588"/>
        </p:xfrm>
        <a:graphic>
          <a:graphicData uri="http://schemas.openxmlformats.org/presentationml/2006/ole">
            <mc:AlternateContent xmlns:mc="http://schemas.openxmlformats.org/markup-compatibility/2006">
              <mc:Choice xmlns:v="urn:schemas-microsoft-com:vml" Requires="v">
                <p:oleObj spid="_x0000_s2065" name="Photo Editor Photo" r:id="rId5" imgW="12985605" imgH="17558002" progId="">
                  <p:embed/>
                </p:oleObj>
              </mc:Choice>
              <mc:Fallback>
                <p:oleObj name="Photo Editor Photo" r:id="rId5" imgW="12985605" imgH="17558002"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3233" b="41283"/>
                      <a:stretch>
                        <a:fillRect/>
                      </a:stretch>
                    </p:blipFill>
                    <p:spPr bwMode="auto">
                      <a:xfrm>
                        <a:off x="4572000" y="0"/>
                        <a:ext cx="4572000" cy="34305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l="9065"/>
          <a:stretch>
            <a:fillRect/>
          </a:stretch>
        </p:blipFill>
        <p:spPr bwMode="auto">
          <a:xfrm>
            <a:off x="-36513" y="3429000"/>
            <a:ext cx="4608513"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628" name="Picture 5"/>
          <p:cNvPicPr>
            <a:picLocks noChangeAspect="1" noChangeArrowheads="1"/>
          </p:cNvPicPr>
          <p:nvPr/>
        </p:nvPicPr>
        <p:blipFill>
          <a:blip r:embed="rId8">
            <a:extLst>
              <a:ext uri="{28A0092B-C50C-407E-A947-70E740481C1C}">
                <a14:useLocalDpi xmlns:a14="http://schemas.microsoft.com/office/drawing/2010/main" val="0"/>
              </a:ext>
            </a:extLst>
          </a:blip>
          <a:srcRect l="2255" t="3372" r="14465" b="4189"/>
          <a:stretch>
            <a:fillRect/>
          </a:stretch>
        </p:blipFill>
        <p:spPr bwMode="auto">
          <a:xfrm>
            <a:off x="0" y="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Line 7"/>
          <p:cNvSpPr>
            <a:spLocks noChangeShapeType="1"/>
          </p:cNvSpPr>
          <p:nvPr/>
        </p:nvSpPr>
        <p:spPr bwMode="auto">
          <a:xfrm>
            <a:off x="4572000" y="0"/>
            <a:ext cx="0" cy="6858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3079" name="Line 8"/>
          <p:cNvSpPr>
            <a:spLocks noChangeShapeType="1"/>
          </p:cNvSpPr>
          <p:nvPr/>
        </p:nvSpPr>
        <p:spPr bwMode="auto">
          <a:xfrm>
            <a:off x="0" y="3429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cs typeface="+mn-cs"/>
            </a:endParaRPr>
          </a:p>
        </p:txBody>
      </p:sp>
      <p:sp>
        <p:nvSpPr>
          <p:cNvPr id="212999" name="Rectangle 7"/>
          <p:cNvSpPr>
            <a:spLocks noChangeArrowheads="1"/>
          </p:cNvSpPr>
          <p:nvPr/>
        </p:nvSpPr>
        <p:spPr bwMode="auto">
          <a:xfrm>
            <a:off x="1331913" y="1916113"/>
            <a:ext cx="6408737" cy="2677656"/>
          </a:xfrm>
          <a:prstGeom prst="rect">
            <a:avLst/>
          </a:prstGeom>
          <a:solidFill>
            <a:schemeClr val="tx1">
              <a:alpha val="47000"/>
            </a:schemeClr>
          </a:solidFill>
          <a:ln>
            <a:noFill/>
          </a:ln>
          <a:extLst/>
        </p:spPr>
        <p:txBody>
          <a:bodyPr>
            <a:spAutoFit/>
          </a:bodyPr>
          <a:lstStyle/>
          <a:p>
            <a:pPr marL="180975" indent="-180975" algn="ctr" eaLnBrk="0" hangingPunct="0"/>
            <a:r>
              <a:rPr lang="de-CH" sz="3600" dirty="0" smtClean="0">
                <a:solidFill>
                  <a:srgbClr val="FFFF00"/>
                </a:solidFill>
              </a:rPr>
              <a:t>Isotope </a:t>
            </a:r>
            <a:r>
              <a:rPr lang="de-CH" sz="3600" dirty="0" err="1" smtClean="0">
                <a:solidFill>
                  <a:srgbClr val="FFFF00"/>
                </a:solidFill>
              </a:rPr>
              <a:t>Hydrology</a:t>
            </a:r>
            <a:endParaRPr lang="de-CH" sz="3600" dirty="0">
              <a:solidFill>
                <a:srgbClr val="FFFF00"/>
              </a:solidFill>
            </a:endParaRPr>
          </a:p>
          <a:p>
            <a:pPr marL="180975" indent="-180975" algn="ctr" eaLnBrk="0" hangingPunct="0"/>
            <a:endParaRPr lang="de-CH" sz="3600" dirty="0">
              <a:solidFill>
                <a:srgbClr val="FFFF00"/>
              </a:solidFill>
            </a:endParaRPr>
          </a:p>
          <a:p>
            <a:pPr marL="180975" indent="-180975" eaLnBrk="0" hangingPunct="0">
              <a:buFontTx/>
              <a:buChar char="•"/>
            </a:pPr>
            <a:r>
              <a:rPr lang="de-CH" sz="1600" dirty="0" err="1" smtClean="0">
                <a:solidFill>
                  <a:srgbClr val="FFFF00"/>
                </a:solidFill>
              </a:rPr>
              <a:t>Characterisation</a:t>
            </a:r>
            <a:r>
              <a:rPr lang="de-CH" sz="1600" dirty="0" smtClean="0">
                <a:solidFill>
                  <a:srgbClr val="FFFF00"/>
                </a:solidFill>
              </a:rPr>
              <a:t> </a:t>
            </a:r>
            <a:r>
              <a:rPr lang="de-CH" sz="1600" dirty="0" err="1" smtClean="0">
                <a:solidFill>
                  <a:srgbClr val="FFFF00"/>
                </a:solidFill>
              </a:rPr>
              <a:t>of</a:t>
            </a:r>
            <a:r>
              <a:rPr lang="de-CH" sz="1600" dirty="0" smtClean="0">
                <a:solidFill>
                  <a:srgbClr val="FFFF00"/>
                </a:solidFill>
              </a:rPr>
              <a:t> </a:t>
            </a:r>
            <a:r>
              <a:rPr lang="de-CH" sz="1600" dirty="0" err="1" smtClean="0">
                <a:solidFill>
                  <a:srgbClr val="FFFF00"/>
                </a:solidFill>
              </a:rPr>
              <a:t>groundwater</a:t>
            </a:r>
            <a:r>
              <a:rPr lang="de-CH" sz="1600" dirty="0" smtClean="0">
                <a:solidFill>
                  <a:srgbClr val="FFFF00"/>
                </a:solidFill>
              </a:rPr>
              <a:t> </a:t>
            </a:r>
            <a:r>
              <a:rPr lang="de-CH" sz="1600" dirty="0" err="1" smtClean="0">
                <a:solidFill>
                  <a:srgbClr val="FFFF00"/>
                </a:solidFill>
              </a:rPr>
              <a:t>dynamics</a:t>
            </a:r>
            <a:r>
              <a:rPr lang="de-CH" sz="1600" dirty="0" smtClean="0">
                <a:solidFill>
                  <a:srgbClr val="FFFF00"/>
                </a:solidFill>
              </a:rPr>
              <a:t> </a:t>
            </a:r>
            <a:r>
              <a:rPr lang="de-CH" sz="1600" dirty="0" err="1" smtClean="0">
                <a:solidFill>
                  <a:srgbClr val="FFFF00"/>
                </a:solidFill>
              </a:rPr>
              <a:t>using</a:t>
            </a:r>
            <a:r>
              <a:rPr lang="de-CH" sz="1600" dirty="0" smtClean="0">
                <a:solidFill>
                  <a:srgbClr val="FFFF00"/>
                </a:solidFill>
              </a:rPr>
              <a:t> isotopes</a:t>
            </a:r>
            <a:endParaRPr lang="de-CH" sz="1600" dirty="0">
              <a:solidFill>
                <a:srgbClr val="FFFF00"/>
              </a:solidFill>
            </a:endParaRPr>
          </a:p>
          <a:p>
            <a:pPr marL="180975" indent="-180975" eaLnBrk="0" hangingPunct="0">
              <a:buFontTx/>
              <a:buChar char="•"/>
            </a:pPr>
            <a:r>
              <a:rPr lang="de-CH" sz="1600" dirty="0" err="1" smtClean="0">
                <a:solidFill>
                  <a:srgbClr val="FFFF00"/>
                </a:solidFill>
              </a:rPr>
              <a:t>Influence</a:t>
            </a:r>
            <a:r>
              <a:rPr lang="de-CH" sz="1600" dirty="0" smtClean="0">
                <a:solidFill>
                  <a:srgbClr val="FFFF00"/>
                </a:solidFill>
              </a:rPr>
              <a:t> </a:t>
            </a:r>
            <a:r>
              <a:rPr lang="de-CH" sz="1600" dirty="0" err="1" smtClean="0">
                <a:solidFill>
                  <a:srgbClr val="FFFF00"/>
                </a:solidFill>
              </a:rPr>
              <a:t>of</a:t>
            </a:r>
            <a:r>
              <a:rPr lang="de-CH" sz="1600" dirty="0" smtClean="0">
                <a:solidFill>
                  <a:srgbClr val="FFFF00"/>
                </a:solidFill>
              </a:rPr>
              <a:t> </a:t>
            </a:r>
            <a:r>
              <a:rPr lang="de-CH" sz="1600" dirty="0" err="1" smtClean="0">
                <a:solidFill>
                  <a:srgbClr val="FFFF00"/>
                </a:solidFill>
              </a:rPr>
              <a:t>climate</a:t>
            </a:r>
            <a:r>
              <a:rPr lang="de-CH" sz="1600" dirty="0" smtClean="0">
                <a:solidFill>
                  <a:srgbClr val="FFFF00"/>
                </a:solidFill>
              </a:rPr>
              <a:t> </a:t>
            </a:r>
            <a:r>
              <a:rPr lang="de-CH" sz="1600" dirty="0" err="1" smtClean="0">
                <a:solidFill>
                  <a:srgbClr val="FFFF00"/>
                </a:solidFill>
              </a:rPr>
              <a:t>change</a:t>
            </a:r>
            <a:r>
              <a:rPr lang="de-CH" sz="1600" dirty="0" smtClean="0">
                <a:solidFill>
                  <a:srgbClr val="FFFF00"/>
                </a:solidFill>
              </a:rPr>
              <a:t> on </a:t>
            </a:r>
            <a:r>
              <a:rPr lang="de-CH" sz="1600" dirty="0" err="1" smtClean="0">
                <a:solidFill>
                  <a:srgbClr val="FFFF00"/>
                </a:solidFill>
              </a:rPr>
              <a:t>the</a:t>
            </a:r>
            <a:r>
              <a:rPr lang="de-CH" sz="1600" dirty="0" smtClean="0">
                <a:solidFill>
                  <a:srgbClr val="FFFF00"/>
                </a:solidFill>
              </a:rPr>
              <a:t> </a:t>
            </a:r>
            <a:r>
              <a:rPr lang="de-CH" sz="1600" dirty="0" err="1" smtClean="0">
                <a:solidFill>
                  <a:srgbClr val="FFFF00"/>
                </a:solidFill>
              </a:rPr>
              <a:t>hydrological</a:t>
            </a:r>
            <a:r>
              <a:rPr lang="de-CH" sz="1600" dirty="0" smtClean="0">
                <a:solidFill>
                  <a:srgbClr val="FFFF00"/>
                </a:solidFill>
              </a:rPr>
              <a:t> </a:t>
            </a:r>
            <a:r>
              <a:rPr lang="de-CH" sz="1600" dirty="0" err="1" smtClean="0">
                <a:solidFill>
                  <a:srgbClr val="FFFF00"/>
                </a:solidFill>
              </a:rPr>
              <a:t>cycle</a:t>
            </a:r>
            <a:r>
              <a:rPr lang="de-CH" sz="1600" dirty="0" smtClean="0">
                <a:solidFill>
                  <a:srgbClr val="FFFF00"/>
                </a:solidFill>
              </a:rPr>
              <a:t> </a:t>
            </a:r>
            <a:r>
              <a:rPr lang="de-CH" sz="1600" dirty="0" err="1" smtClean="0">
                <a:solidFill>
                  <a:srgbClr val="FFFF00"/>
                </a:solidFill>
              </a:rPr>
              <a:t>and</a:t>
            </a:r>
            <a:r>
              <a:rPr lang="de-CH" sz="1600" dirty="0" smtClean="0">
                <a:solidFill>
                  <a:srgbClr val="FFFF00"/>
                </a:solidFill>
              </a:rPr>
              <a:t> </a:t>
            </a:r>
            <a:r>
              <a:rPr lang="de-CH" sz="1600" dirty="0" err="1" smtClean="0">
                <a:solidFill>
                  <a:srgbClr val="FFFF00"/>
                </a:solidFill>
              </a:rPr>
              <a:t>groundwater</a:t>
            </a:r>
            <a:r>
              <a:rPr lang="de-CH" sz="1600" dirty="0" smtClean="0">
                <a:solidFill>
                  <a:srgbClr val="FFFF00"/>
                </a:solidFill>
              </a:rPr>
              <a:t> </a:t>
            </a:r>
            <a:r>
              <a:rPr lang="de-CH" sz="1600" dirty="0" err="1" smtClean="0">
                <a:solidFill>
                  <a:srgbClr val="FFFF00"/>
                </a:solidFill>
              </a:rPr>
              <a:t>recharge</a:t>
            </a:r>
            <a:r>
              <a:rPr lang="de-CH" sz="1600" dirty="0" smtClean="0">
                <a:solidFill>
                  <a:srgbClr val="FFFF00"/>
                </a:solidFill>
              </a:rPr>
              <a:t> </a:t>
            </a:r>
          </a:p>
          <a:p>
            <a:pPr marL="180975" indent="-180975" eaLnBrk="0" hangingPunct="0">
              <a:buFontTx/>
              <a:buChar char="•"/>
            </a:pPr>
            <a:r>
              <a:rPr lang="de-CH" sz="1600" dirty="0" err="1" smtClean="0">
                <a:solidFill>
                  <a:srgbClr val="FFFF00"/>
                </a:solidFill>
              </a:rPr>
              <a:t>Climate</a:t>
            </a:r>
            <a:r>
              <a:rPr lang="de-CH" sz="1600" dirty="0" smtClean="0">
                <a:solidFill>
                  <a:srgbClr val="FFFF00"/>
                </a:solidFill>
              </a:rPr>
              <a:t> </a:t>
            </a:r>
            <a:r>
              <a:rPr lang="de-CH" sz="1600" dirty="0" err="1" smtClean="0">
                <a:solidFill>
                  <a:srgbClr val="FFFF00"/>
                </a:solidFill>
              </a:rPr>
              <a:t>reconstruction</a:t>
            </a:r>
            <a:r>
              <a:rPr lang="de-CH" sz="1600" dirty="0" smtClean="0">
                <a:solidFill>
                  <a:srgbClr val="FFFF00"/>
                </a:solidFill>
              </a:rPr>
              <a:t> </a:t>
            </a:r>
            <a:r>
              <a:rPr lang="de-CH" sz="1600" dirty="0" err="1" smtClean="0">
                <a:solidFill>
                  <a:srgbClr val="FFFF00"/>
                </a:solidFill>
              </a:rPr>
              <a:t>using</a:t>
            </a:r>
            <a:r>
              <a:rPr lang="de-CH" sz="1600" dirty="0" smtClean="0">
                <a:solidFill>
                  <a:srgbClr val="FFFF00"/>
                </a:solidFill>
              </a:rPr>
              <a:t> </a:t>
            </a:r>
            <a:r>
              <a:rPr lang="de-CH" sz="1600" dirty="0" err="1" smtClean="0">
                <a:solidFill>
                  <a:srgbClr val="FFFF00"/>
                </a:solidFill>
              </a:rPr>
              <a:t>groundwater</a:t>
            </a:r>
            <a:r>
              <a:rPr lang="de-CH" sz="1600" dirty="0" smtClean="0">
                <a:solidFill>
                  <a:srgbClr val="FFFF00"/>
                </a:solidFill>
              </a:rPr>
              <a:t> in </a:t>
            </a:r>
            <a:r>
              <a:rPr lang="de-CH" sz="1600" dirty="0" err="1" smtClean="0">
                <a:solidFill>
                  <a:srgbClr val="FFFF00"/>
                </a:solidFill>
              </a:rPr>
              <a:t>middle</a:t>
            </a:r>
            <a:r>
              <a:rPr lang="de-CH" sz="1600" dirty="0" smtClean="0">
                <a:solidFill>
                  <a:srgbClr val="FFFF00"/>
                </a:solidFill>
              </a:rPr>
              <a:t> </a:t>
            </a:r>
            <a:r>
              <a:rPr lang="de-CH" sz="1600" dirty="0" err="1" smtClean="0">
                <a:solidFill>
                  <a:srgbClr val="FFFF00"/>
                </a:solidFill>
              </a:rPr>
              <a:t>latitudes</a:t>
            </a:r>
            <a:endParaRPr lang="de-CH" sz="1600" dirty="0">
              <a:solidFill>
                <a:srgbClr val="FFFF00"/>
              </a:solidFill>
            </a:endParaRPr>
          </a:p>
          <a:p>
            <a:pPr marL="180975" indent="-180975" eaLnBrk="0" hangingPunct="0">
              <a:buFontTx/>
              <a:buChar char="•"/>
            </a:pPr>
            <a:r>
              <a:rPr lang="de-CH" sz="1600" dirty="0" err="1" smtClean="0">
                <a:solidFill>
                  <a:srgbClr val="FFFF00"/>
                </a:solidFill>
              </a:rPr>
              <a:t>Cosmogenic</a:t>
            </a:r>
            <a:r>
              <a:rPr lang="de-CH" sz="1600" dirty="0" smtClean="0">
                <a:solidFill>
                  <a:srgbClr val="FFFF00"/>
                </a:solidFill>
              </a:rPr>
              <a:t> </a:t>
            </a:r>
            <a:r>
              <a:rPr lang="de-CH" sz="1600" dirty="0" err="1" smtClean="0">
                <a:solidFill>
                  <a:srgbClr val="FFFF00"/>
                </a:solidFill>
              </a:rPr>
              <a:t>nuclide</a:t>
            </a:r>
            <a:r>
              <a:rPr lang="de-CH" sz="1600" dirty="0" smtClean="0">
                <a:solidFill>
                  <a:srgbClr val="FFFF00"/>
                </a:solidFill>
              </a:rPr>
              <a:t> </a:t>
            </a:r>
            <a:r>
              <a:rPr lang="de-CH" sz="1600" dirty="0" err="1" smtClean="0">
                <a:solidFill>
                  <a:srgbClr val="FFFF00"/>
                </a:solidFill>
              </a:rPr>
              <a:t>production</a:t>
            </a:r>
            <a:r>
              <a:rPr lang="de-CH" sz="1600" dirty="0" smtClean="0">
                <a:solidFill>
                  <a:srgbClr val="FFFF00"/>
                </a:solidFill>
              </a:rPr>
              <a:t> in </a:t>
            </a:r>
            <a:r>
              <a:rPr lang="de-CH" sz="1600" dirty="0" err="1" smtClean="0">
                <a:solidFill>
                  <a:srgbClr val="FFFF00"/>
                </a:solidFill>
              </a:rPr>
              <a:t>the</a:t>
            </a:r>
            <a:r>
              <a:rPr lang="de-CH" sz="1600" dirty="0" smtClean="0">
                <a:solidFill>
                  <a:srgbClr val="FFFF00"/>
                </a:solidFill>
              </a:rPr>
              <a:t> </a:t>
            </a:r>
            <a:r>
              <a:rPr lang="de-CH" sz="1600" dirty="0" err="1" smtClean="0">
                <a:solidFill>
                  <a:srgbClr val="FFFF00"/>
                </a:solidFill>
              </a:rPr>
              <a:t>ground</a:t>
            </a:r>
            <a:r>
              <a:rPr lang="de-CH" sz="1600" dirty="0" smtClean="0">
                <a:solidFill>
                  <a:srgbClr val="FFFF00"/>
                </a:solidFill>
              </a:rPr>
              <a:t> </a:t>
            </a:r>
          </a:p>
          <a:p>
            <a:pPr marL="180975" indent="-180975" eaLnBrk="0" hangingPunct="0">
              <a:buFontTx/>
              <a:buChar char="•"/>
            </a:pPr>
            <a:r>
              <a:rPr lang="de-CH" sz="1600" dirty="0" smtClean="0">
                <a:solidFill>
                  <a:srgbClr val="FFFF00"/>
                </a:solidFill>
              </a:rPr>
              <a:t>Development </a:t>
            </a:r>
            <a:r>
              <a:rPr lang="de-CH" sz="1600" dirty="0" err="1" smtClean="0">
                <a:solidFill>
                  <a:srgbClr val="FFFF00"/>
                </a:solidFill>
              </a:rPr>
              <a:t>of</a:t>
            </a:r>
            <a:r>
              <a:rPr lang="de-CH" sz="1600" dirty="0" smtClean="0">
                <a:solidFill>
                  <a:srgbClr val="FFFF00"/>
                </a:solidFill>
              </a:rPr>
              <a:t> </a:t>
            </a:r>
            <a:r>
              <a:rPr lang="de-CH" sz="1600" dirty="0" err="1" smtClean="0">
                <a:solidFill>
                  <a:srgbClr val="FFFF00"/>
                </a:solidFill>
              </a:rPr>
              <a:t>new</a:t>
            </a:r>
            <a:r>
              <a:rPr lang="de-CH" sz="1600" dirty="0" smtClean="0">
                <a:solidFill>
                  <a:srgbClr val="FFFF00"/>
                </a:solidFill>
              </a:rPr>
              <a:t> </a:t>
            </a:r>
            <a:r>
              <a:rPr lang="de-CH" sz="1600" dirty="0" err="1" smtClean="0">
                <a:solidFill>
                  <a:srgbClr val="FFFF00"/>
                </a:solidFill>
              </a:rPr>
              <a:t>technologies</a:t>
            </a:r>
            <a:endParaRPr lang="en-US" sz="1400" dirty="0">
              <a:solidFill>
                <a:schemeClr val="bg1"/>
              </a:solidFill>
            </a:endParaRPr>
          </a:p>
        </p:txBody>
      </p:sp>
      <p:sp>
        <p:nvSpPr>
          <p:cNvPr id="9" name="TextBox 1"/>
          <p:cNvSpPr txBox="1"/>
          <p:nvPr/>
        </p:nvSpPr>
        <p:spPr>
          <a:xfrm>
            <a:off x="1914881" y="6444044"/>
            <a:ext cx="7265631"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err="1" smtClean="0"/>
              <a:t>Hydrology</a:t>
            </a:r>
            <a:r>
              <a:rPr lang="de-CH" dirty="0" smtClean="0"/>
              <a:t>, </a:t>
            </a:r>
            <a:r>
              <a:rPr lang="de-CH" dirty="0" err="1" smtClean="0"/>
              <a:t>radiometric</a:t>
            </a:r>
            <a:r>
              <a:rPr lang="de-CH" dirty="0" smtClean="0"/>
              <a:t> </a:t>
            </a:r>
            <a:r>
              <a:rPr lang="de-CH" dirty="0" err="1" smtClean="0"/>
              <a:t>dating</a:t>
            </a:r>
            <a:r>
              <a:rPr lang="de-CH" dirty="0" smtClean="0"/>
              <a:t> (contact: purtschert@climate.unibe.ch)</a:t>
            </a:r>
          </a:p>
        </p:txBody>
      </p:sp>
    </p:spTree>
    <p:extLst>
      <p:ext uri="{BB962C8B-B14F-4D97-AF65-F5344CB8AC3E}">
        <p14:creationId xmlns:p14="http://schemas.microsoft.com/office/powerpoint/2010/main" val="3711809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60648"/>
            <a:ext cx="7772400" cy="1470025"/>
          </a:xfrm>
        </p:spPr>
        <p:txBody>
          <a:bodyPr>
            <a:normAutofit/>
          </a:bodyPr>
          <a:lstStyle/>
          <a:p>
            <a:r>
              <a:rPr lang="de-CH" sz="2800" dirty="0" smtClean="0"/>
              <a:t>Modeling </a:t>
            </a:r>
            <a:r>
              <a:rPr lang="de-CH" sz="2800" dirty="0" err="1" smtClean="0"/>
              <a:t>of</a:t>
            </a:r>
            <a:r>
              <a:rPr lang="de-CH" sz="2800" dirty="0" smtClean="0"/>
              <a:t> </a:t>
            </a:r>
            <a:r>
              <a:rPr lang="de-CH" sz="2800" dirty="0" err="1" smtClean="0"/>
              <a:t>the</a:t>
            </a:r>
            <a:r>
              <a:rPr lang="de-CH" sz="2800" dirty="0" smtClean="0"/>
              <a:t> </a:t>
            </a:r>
            <a:r>
              <a:rPr lang="de-CH" sz="2800" dirty="0" err="1" smtClean="0"/>
              <a:t>physical</a:t>
            </a:r>
            <a:r>
              <a:rPr lang="de-CH" sz="2800" dirty="0" smtClean="0"/>
              <a:t> </a:t>
            </a:r>
            <a:r>
              <a:rPr lang="de-CH" sz="2800" dirty="0" err="1" smtClean="0"/>
              <a:t>climate</a:t>
            </a:r>
            <a:r>
              <a:rPr lang="de-CH" sz="2800" dirty="0" smtClean="0"/>
              <a:t> </a:t>
            </a:r>
            <a:r>
              <a:rPr lang="de-CH" sz="2800" dirty="0" err="1" smtClean="0"/>
              <a:t>system</a:t>
            </a:r>
            <a:r>
              <a:rPr lang="de-CH" sz="2800" dirty="0" smtClean="0"/>
              <a:t> </a:t>
            </a:r>
            <a:endParaRPr lang="de-CH" sz="2800" dirty="0"/>
          </a:p>
        </p:txBody>
      </p:sp>
      <p:pic>
        <p:nvPicPr>
          <p:cNvPr id="4" name="Picture 2" descr="http://www.oar.noaa.gov/climate/images/modeling_gr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49" y="1269430"/>
            <a:ext cx="5239563" cy="49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80112" y="809991"/>
            <a:ext cx="3384376" cy="5355313"/>
          </a:xfrm>
          <a:prstGeom prst="rect">
            <a:avLst/>
          </a:prstGeom>
          <a:noFill/>
        </p:spPr>
        <p:txBody>
          <a:bodyPr wrap="square" rtlCol="0">
            <a:spAutoFit/>
          </a:bodyPr>
          <a:lstStyle/>
          <a:p>
            <a:pPr marL="285750" indent="-285750">
              <a:buFont typeface="Arial" pitchFamily="34" charset="0"/>
              <a:buChar char="•"/>
            </a:pPr>
            <a:r>
              <a:rPr lang="de-CH" dirty="0" smtClean="0"/>
              <a:t>Modeling </a:t>
            </a:r>
            <a:r>
              <a:rPr lang="de-CH" dirty="0" err="1" smtClean="0"/>
              <a:t>using</a:t>
            </a:r>
            <a:r>
              <a:rPr lang="de-CH" dirty="0" smtClean="0"/>
              <a:t> </a:t>
            </a:r>
            <a:r>
              <a:rPr lang="de-CH" dirty="0" err="1" smtClean="0"/>
              <a:t>the</a:t>
            </a:r>
            <a:r>
              <a:rPr lang="de-CH" dirty="0" smtClean="0"/>
              <a:t> </a:t>
            </a:r>
            <a:r>
              <a:rPr lang="de-CH" dirty="0" err="1" smtClean="0"/>
              <a:t>simplified</a:t>
            </a:r>
            <a:r>
              <a:rPr lang="de-CH" dirty="0" smtClean="0"/>
              <a:t> Bern3D Earth System </a:t>
            </a:r>
            <a:r>
              <a:rPr lang="de-CH" dirty="0" err="1" smtClean="0"/>
              <a:t>model</a:t>
            </a:r>
            <a:endParaRPr lang="de-CH" dirty="0" smtClean="0"/>
          </a:p>
          <a:p>
            <a:pPr marL="742950" lvl="1" indent="-285750">
              <a:buFont typeface="Arial" pitchFamily="34" charset="0"/>
              <a:buChar char="•"/>
            </a:pPr>
            <a:r>
              <a:rPr lang="de-CH" dirty="0" err="1" smtClean="0"/>
              <a:t>Ice</a:t>
            </a:r>
            <a:r>
              <a:rPr lang="de-CH" dirty="0" smtClean="0"/>
              <a:t> </a:t>
            </a:r>
            <a:r>
              <a:rPr lang="de-CH" dirty="0" err="1" smtClean="0"/>
              <a:t>age</a:t>
            </a:r>
            <a:r>
              <a:rPr lang="de-CH" dirty="0" smtClean="0"/>
              <a:t> </a:t>
            </a:r>
            <a:r>
              <a:rPr lang="de-CH" dirty="0" err="1" smtClean="0"/>
              <a:t>cycles</a:t>
            </a:r>
            <a:endParaRPr lang="de-CH" dirty="0" smtClean="0"/>
          </a:p>
          <a:p>
            <a:pPr marL="742950" lvl="1" indent="-285750">
              <a:buFont typeface="Arial" pitchFamily="34" charset="0"/>
              <a:buChar char="•"/>
            </a:pPr>
            <a:r>
              <a:rPr lang="de-CH" dirty="0" err="1" smtClean="0"/>
              <a:t>Probabilistic</a:t>
            </a:r>
            <a:r>
              <a:rPr lang="de-CH" dirty="0" smtClean="0"/>
              <a:t> </a:t>
            </a:r>
            <a:r>
              <a:rPr lang="de-CH" dirty="0" err="1" smtClean="0"/>
              <a:t>studies</a:t>
            </a:r>
            <a:r>
              <a:rPr lang="de-CH" dirty="0" smtClean="0"/>
              <a:t> </a:t>
            </a:r>
            <a:r>
              <a:rPr lang="de-CH" dirty="0" err="1" smtClean="0"/>
              <a:t>of</a:t>
            </a:r>
            <a:r>
              <a:rPr lang="de-CH" dirty="0" smtClean="0"/>
              <a:t> </a:t>
            </a:r>
            <a:r>
              <a:rPr lang="de-CH" dirty="0" err="1" smtClean="0"/>
              <a:t>the</a:t>
            </a:r>
            <a:r>
              <a:rPr lang="de-CH" dirty="0" smtClean="0"/>
              <a:t> </a:t>
            </a:r>
            <a:r>
              <a:rPr lang="de-CH" dirty="0" err="1" smtClean="0"/>
              <a:t>future</a:t>
            </a:r>
            <a:r>
              <a:rPr lang="de-CH" dirty="0" smtClean="0"/>
              <a:t> </a:t>
            </a:r>
            <a:r>
              <a:rPr lang="de-CH" dirty="0" err="1" smtClean="0"/>
              <a:t>climate</a:t>
            </a:r>
            <a:endParaRPr lang="de-CH" dirty="0" smtClean="0"/>
          </a:p>
          <a:p>
            <a:pPr marL="285750" indent="-285750">
              <a:buFont typeface="Arial" pitchFamily="34" charset="0"/>
              <a:buChar char="•"/>
            </a:pPr>
            <a:r>
              <a:rPr lang="de-CH" dirty="0" smtClean="0"/>
              <a:t>Modeling </a:t>
            </a:r>
            <a:r>
              <a:rPr lang="de-CH" dirty="0" err="1" smtClean="0"/>
              <a:t>using</a:t>
            </a:r>
            <a:r>
              <a:rPr lang="de-CH" dirty="0" smtClean="0"/>
              <a:t> </a:t>
            </a:r>
            <a:r>
              <a:rPr lang="de-CH" dirty="0" err="1" smtClean="0"/>
              <a:t>the</a:t>
            </a:r>
            <a:r>
              <a:rPr lang="de-CH" dirty="0" smtClean="0"/>
              <a:t> </a:t>
            </a:r>
            <a:r>
              <a:rPr lang="de-CH" dirty="0" err="1" smtClean="0"/>
              <a:t>complex</a:t>
            </a:r>
            <a:r>
              <a:rPr lang="de-CH" dirty="0" smtClean="0"/>
              <a:t> Earth System Model CESM</a:t>
            </a:r>
          </a:p>
          <a:p>
            <a:pPr marL="742950" lvl="1" indent="-285750">
              <a:buFont typeface="Arial" pitchFamily="34" charset="0"/>
              <a:buChar char="•"/>
            </a:pPr>
            <a:r>
              <a:rPr lang="de-CH" dirty="0" err="1" smtClean="0"/>
              <a:t>Climate</a:t>
            </a:r>
            <a:r>
              <a:rPr lang="de-CH" dirty="0" smtClean="0"/>
              <a:t> </a:t>
            </a:r>
            <a:r>
              <a:rPr lang="de-CH" dirty="0" err="1" smtClean="0"/>
              <a:t>variability</a:t>
            </a:r>
            <a:r>
              <a:rPr lang="de-CH" dirty="0" smtClean="0"/>
              <a:t> </a:t>
            </a:r>
            <a:r>
              <a:rPr lang="de-CH" dirty="0" err="1" smtClean="0"/>
              <a:t>of</a:t>
            </a:r>
            <a:r>
              <a:rPr lang="de-CH" dirty="0" smtClean="0"/>
              <a:t> </a:t>
            </a:r>
            <a:r>
              <a:rPr lang="de-CH" dirty="0" err="1" smtClean="0"/>
              <a:t>the</a:t>
            </a:r>
            <a:r>
              <a:rPr lang="de-CH" dirty="0" smtClean="0"/>
              <a:t> last 1000 </a:t>
            </a:r>
            <a:r>
              <a:rPr lang="de-CH" dirty="0" err="1" smtClean="0"/>
              <a:t>yr</a:t>
            </a:r>
            <a:r>
              <a:rPr lang="de-CH" dirty="0" smtClean="0"/>
              <a:t> </a:t>
            </a:r>
            <a:r>
              <a:rPr lang="de-CH" dirty="0" err="1" smtClean="0"/>
              <a:t>and</a:t>
            </a:r>
            <a:r>
              <a:rPr lang="de-CH" dirty="0" smtClean="0"/>
              <a:t> </a:t>
            </a:r>
            <a:r>
              <a:rPr lang="de-CH" dirty="0" err="1" smtClean="0"/>
              <a:t>the</a:t>
            </a:r>
            <a:r>
              <a:rPr lang="de-CH" dirty="0" smtClean="0"/>
              <a:t> </a:t>
            </a:r>
            <a:r>
              <a:rPr lang="de-CH" dirty="0" err="1" smtClean="0"/>
              <a:t>next</a:t>
            </a:r>
            <a:r>
              <a:rPr lang="de-CH" dirty="0" smtClean="0"/>
              <a:t> 100 </a:t>
            </a:r>
            <a:r>
              <a:rPr lang="de-CH" dirty="0" err="1" smtClean="0"/>
              <a:t>years</a:t>
            </a:r>
            <a:endParaRPr lang="de-CH" dirty="0" smtClean="0"/>
          </a:p>
          <a:p>
            <a:pPr marL="742950" lvl="1" indent="-285750">
              <a:buFont typeface="Arial" pitchFamily="34" charset="0"/>
              <a:buChar char="•"/>
            </a:pPr>
            <a:r>
              <a:rPr lang="de-CH" dirty="0" err="1" smtClean="0"/>
              <a:t>External</a:t>
            </a:r>
            <a:r>
              <a:rPr lang="de-CH" dirty="0" smtClean="0"/>
              <a:t> </a:t>
            </a:r>
            <a:r>
              <a:rPr lang="de-CH" dirty="0" err="1" smtClean="0"/>
              <a:t>forcing</a:t>
            </a:r>
            <a:r>
              <a:rPr lang="de-CH" dirty="0" smtClean="0"/>
              <a:t> (solar, </a:t>
            </a:r>
            <a:r>
              <a:rPr lang="de-CH" dirty="0" err="1" smtClean="0"/>
              <a:t>volcanos</a:t>
            </a:r>
            <a:r>
              <a:rPr lang="de-CH" dirty="0" smtClean="0"/>
              <a:t>)</a:t>
            </a:r>
          </a:p>
          <a:p>
            <a:pPr marL="285750" indent="-285750">
              <a:buFont typeface="Arial" pitchFamily="34" charset="0"/>
              <a:buChar char="•"/>
            </a:pPr>
            <a:r>
              <a:rPr lang="de-CH" dirty="0" smtClean="0"/>
              <a:t>Modeling </a:t>
            </a:r>
            <a:r>
              <a:rPr lang="de-CH" dirty="0" err="1" smtClean="0"/>
              <a:t>using</a:t>
            </a:r>
            <a:r>
              <a:rPr lang="de-CH" dirty="0" smtClean="0"/>
              <a:t> </a:t>
            </a:r>
            <a:r>
              <a:rPr lang="de-CH" dirty="0" err="1" smtClean="0"/>
              <a:t>the</a:t>
            </a:r>
            <a:r>
              <a:rPr lang="de-CH" dirty="0" smtClean="0"/>
              <a:t> regional </a:t>
            </a:r>
            <a:r>
              <a:rPr lang="de-CH" dirty="0" err="1" smtClean="0"/>
              <a:t>weather</a:t>
            </a:r>
            <a:r>
              <a:rPr lang="de-CH" dirty="0" smtClean="0"/>
              <a:t> </a:t>
            </a:r>
            <a:r>
              <a:rPr lang="de-CH" dirty="0" err="1" smtClean="0"/>
              <a:t>forecast</a:t>
            </a:r>
            <a:r>
              <a:rPr lang="de-CH" dirty="0" smtClean="0"/>
              <a:t> </a:t>
            </a:r>
            <a:r>
              <a:rPr lang="de-CH" dirty="0" err="1" smtClean="0"/>
              <a:t>model</a:t>
            </a:r>
            <a:r>
              <a:rPr lang="de-CH" dirty="0" smtClean="0"/>
              <a:t> WRF</a:t>
            </a:r>
          </a:p>
          <a:p>
            <a:pPr marL="742950" lvl="1" indent="-285750">
              <a:buFont typeface="Arial" pitchFamily="34" charset="0"/>
              <a:buChar char="•"/>
            </a:pPr>
            <a:r>
              <a:rPr lang="de-CH" dirty="0" smtClean="0"/>
              <a:t>High-impact </a:t>
            </a:r>
            <a:r>
              <a:rPr lang="de-CH" dirty="0" err="1" smtClean="0"/>
              <a:t>weather</a:t>
            </a:r>
            <a:r>
              <a:rPr lang="de-CH" dirty="0" smtClean="0"/>
              <a:t> </a:t>
            </a:r>
            <a:r>
              <a:rPr lang="de-CH" dirty="0" err="1" smtClean="0"/>
              <a:t>events</a:t>
            </a:r>
            <a:r>
              <a:rPr lang="de-CH" dirty="0" smtClean="0"/>
              <a:t> (</a:t>
            </a:r>
            <a:r>
              <a:rPr lang="de-CH" dirty="0" err="1" smtClean="0"/>
              <a:t>hurricanes</a:t>
            </a:r>
            <a:r>
              <a:rPr lang="de-CH" dirty="0" smtClean="0"/>
              <a:t>, </a:t>
            </a:r>
            <a:r>
              <a:rPr lang="de-CH" dirty="0" err="1" smtClean="0"/>
              <a:t>cyclones</a:t>
            </a:r>
            <a:r>
              <a:rPr lang="de-CH" dirty="0" smtClean="0"/>
              <a:t>)</a:t>
            </a:r>
            <a:endParaRPr lang="de-CH" dirty="0"/>
          </a:p>
        </p:txBody>
      </p:sp>
      <p:sp>
        <p:nvSpPr>
          <p:cNvPr id="5" name="TextBox 1"/>
          <p:cNvSpPr txBox="1"/>
          <p:nvPr/>
        </p:nvSpPr>
        <p:spPr>
          <a:xfrm>
            <a:off x="2783233" y="6444044"/>
            <a:ext cx="6061275"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err="1" smtClean="0"/>
              <a:t>Atmospheric</a:t>
            </a:r>
            <a:r>
              <a:rPr lang="de-CH" dirty="0" smtClean="0"/>
              <a:t> </a:t>
            </a:r>
            <a:r>
              <a:rPr lang="de-CH" dirty="0" err="1" smtClean="0"/>
              <a:t>dynamics</a:t>
            </a:r>
            <a:r>
              <a:rPr lang="de-CH" dirty="0" smtClean="0"/>
              <a:t> (contact: raible@climate.unibe.ch)</a:t>
            </a:r>
          </a:p>
        </p:txBody>
      </p:sp>
    </p:spTree>
    <p:extLst>
      <p:ext uri="{BB962C8B-B14F-4D97-AF65-F5344CB8AC3E}">
        <p14:creationId xmlns:p14="http://schemas.microsoft.com/office/powerpoint/2010/main" val="3684183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6172200" y="1052736"/>
            <a:ext cx="2590800"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130000"/>
              </a:lnSpc>
              <a:spcBef>
                <a:spcPct val="0"/>
              </a:spcBef>
              <a:spcAft>
                <a:spcPct val="0"/>
              </a:spcAft>
            </a:pPr>
            <a:endParaRPr lang="de-CH" altLang="de-DE" sz="2400">
              <a:solidFill>
                <a:srgbClr val="000000"/>
              </a:solidFill>
              <a:latin typeface="Times New Roman" pitchFamily="18" charset="0"/>
              <a:cs typeface="Arial" pitchFamily="34" charset="0"/>
            </a:endParaRPr>
          </a:p>
        </p:txBody>
      </p:sp>
      <p:sp>
        <p:nvSpPr>
          <p:cNvPr id="52228" name="Text Box 4"/>
          <p:cNvSpPr txBox="1">
            <a:spLocks noChangeArrowheads="1"/>
          </p:cNvSpPr>
          <p:nvPr/>
        </p:nvSpPr>
        <p:spPr bwMode="auto">
          <a:xfrm>
            <a:off x="213866" y="260648"/>
            <a:ext cx="702243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eaLnBrk="0" fontAlgn="base" hangingPunct="0">
              <a:spcBef>
                <a:spcPct val="0"/>
              </a:spcBef>
              <a:spcAft>
                <a:spcPct val="0"/>
              </a:spcAft>
              <a:defRPr/>
            </a:pPr>
            <a:r>
              <a:rPr lang="de-CH" sz="2800" b="1" dirty="0">
                <a:solidFill>
                  <a:srgbClr val="000000"/>
                </a:solidFill>
                <a:effectLst>
                  <a:outerShdw blurRad="38100" dist="38100" dir="2700000" algn="tl">
                    <a:srgbClr val="C0C0C0"/>
                  </a:outerShdw>
                </a:effectLst>
              </a:rPr>
              <a:t>Earth System Models </a:t>
            </a:r>
            <a:r>
              <a:rPr lang="de-CH" sz="2800" b="1" dirty="0" smtClean="0">
                <a:solidFill>
                  <a:srgbClr val="000000"/>
                </a:solidFill>
                <a:effectLst>
                  <a:outerShdw blurRad="38100" dist="38100" dir="2700000" algn="tl">
                    <a:srgbClr val="C0C0C0"/>
                  </a:outerShdw>
                </a:effectLst>
              </a:rPr>
              <a:t>- </a:t>
            </a:r>
            <a:r>
              <a:rPr lang="de-CH" sz="2800" b="1" dirty="0" err="1" smtClean="0">
                <a:solidFill>
                  <a:srgbClr val="000000"/>
                </a:solidFill>
                <a:effectLst>
                  <a:outerShdw blurRad="38100" dist="38100" dir="2700000" algn="tl">
                    <a:srgbClr val="C0C0C0"/>
                  </a:outerShdw>
                </a:effectLst>
              </a:rPr>
              <a:t>tracer</a:t>
            </a:r>
            <a:r>
              <a:rPr lang="de-CH" sz="2800" b="1" dirty="0" smtClean="0">
                <a:solidFill>
                  <a:srgbClr val="000000"/>
                </a:solidFill>
                <a:effectLst>
                  <a:outerShdw blurRad="38100" dist="38100" dir="2700000" algn="tl">
                    <a:srgbClr val="C0C0C0"/>
                  </a:outerShdw>
                </a:effectLst>
              </a:rPr>
              <a:t> evolution in the land, ocean, and atmosphere</a:t>
            </a:r>
            <a:endParaRPr lang="de-CH" sz="2800" b="1" dirty="0">
              <a:solidFill>
                <a:srgbClr val="000000"/>
              </a:solidFill>
              <a:effectLst>
                <a:outerShdw blurRad="38100" dist="38100" dir="2700000" algn="tl">
                  <a:srgbClr val="C0C0C0"/>
                </a:outerShdw>
              </a:effectLst>
            </a:endParaRPr>
          </a:p>
        </p:txBody>
      </p:sp>
      <p:pic>
        <p:nvPicPr>
          <p:cNvPr id="3077" name="Picture 9" descr="titel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026022"/>
            <a:ext cx="3733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1117" y="2026022"/>
            <a:ext cx="3676621" cy="334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12"/>
          <p:cNvSpPr txBox="1">
            <a:spLocks noChangeArrowheads="1"/>
          </p:cNvSpPr>
          <p:nvPr/>
        </p:nvSpPr>
        <p:spPr bwMode="auto">
          <a:xfrm>
            <a:off x="6208713" y="1502147"/>
            <a:ext cx="8162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CH" altLang="de-DE" sz="2800" b="1" dirty="0">
                <a:solidFill>
                  <a:srgbClr val="000000"/>
                </a:solidFill>
                <a:latin typeface="Symbol" pitchFamily="18" charset="2"/>
                <a:cs typeface="Arial" pitchFamily="34" charset="0"/>
              </a:rPr>
              <a:t>D</a:t>
            </a:r>
            <a:r>
              <a:rPr lang="de-CH" altLang="de-DE" sz="2800" b="1" dirty="0">
                <a:solidFill>
                  <a:srgbClr val="000000"/>
                </a:solidFill>
                <a:cs typeface="Arial" pitchFamily="34" charset="0"/>
              </a:rPr>
              <a:t>O</a:t>
            </a:r>
            <a:r>
              <a:rPr lang="de-CH" altLang="de-DE" sz="2800" b="1" baseline="-25000" dirty="0">
                <a:solidFill>
                  <a:srgbClr val="000000"/>
                </a:solidFill>
                <a:cs typeface="Arial" pitchFamily="34" charset="0"/>
              </a:rPr>
              <a:t>2</a:t>
            </a:r>
            <a:endParaRPr lang="fr-FR" altLang="de-DE" sz="2800" b="1" baseline="-25000" dirty="0">
              <a:solidFill>
                <a:srgbClr val="000000"/>
              </a:solidFill>
              <a:cs typeface="Arial" pitchFamily="34" charset="0"/>
            </a:endParaRPr>
          </a:p>
        </p:txBody>
      </p:sp>
      <p:sp>
        <p:nvSpPr>
          <p:cNvPr id="3080" name="Text Box 12"/>
          <p:cNvSpPr txBox="1">
            <a:spLocks noChangeArrowheads="1"/>
          </p:cNvSpPr>
          <p:nvPr/>
        </p:nvSpPr>
        <p:spPr bwMode="auto">
          <a:xfrm>
            <a:off x="1835150" y="1449760"/>
            <a:ext cx="8842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CH" altLang="de-DE" sz="2800" b="1" dirty="0">
                <a:solidFill>
                  <a:srgbClr val="000000"/>
                </a:solidFill>
                <a:latin typeface="Symbol" pitchFamily="18" charset="2"/>
                <a:cs typeface="Arial" pitchFamily="34" charset="0"/>
              </a:rPr>
              <a:t>D</a:t>
            </a:r>
            <a:r>
              <a:rPr lang="de-CH" altLang="de-DE" sz="2800" b="1" dirty="0">
                <a:solidFill>
                  <a:srgbClr val="000000"/>
                </a:solidFill>
                <a:cs typeface="Arial" pitchFamily="34" charset="0"/>
              </a:rPr>
              <a:t>pH</a:t>
            </a:r>
            <a:endParaRPr lang="fr-FR" altLang="de-DE" sz="2800" b="1" dirty="0">
              <a:solidFill>
                <a:srgbClr val="000000"/>
              </a:solidFill>
              <a:cs typeface="Arial" pitchFamily="34" charset="0"/>
            </a:endParaRPr>
          </a:p>
        </p:txBody>
      </p:sp>
      <p:sp>
        <p:nvSpPr>
          <p:cNvPr id="9" name="TextBox 8"/>
          <p:cNvSpPr txBox="1"/>
          <p:nvPr/>
        </p:nvSpPr>
        <p:spPr>
          <a:xfrm>
            <a:off x="539552" y="5517232"/>
            <a:ext cx="8400056" cy="9233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txBody>
          <a:bodyPr wrap="none" rtlCol="0">
            <a:spAutoFit/>
          </a:bodyPr>
          <a:lstStyle/>
          <a:p>
            <a:r>
              <a:rPr lang="de-CH" dirty="0"/>
              <a:t>"Earth System Models- </a:t>
            </a:r>
            <a:r>
              <a:rPr lang="de-CH" dirty="0" err="1"/>
              <a:t>Biogeochemical</a:t>
            </a:r>
            <a:r>
              <a:rPr lang="de-CH" dirty="0"/>
              <a:t> </a:t>
            </a:r>
            <a:r>
              <a:rPr lang="de-CH" dirty="0" err="1"/>
              <a:t>Cycles</a:t>
            </a:r>
            <a:r>
              <a:rPr lang="de-CH" dirty="0"/>
              <a:t> (</a:t>
            </a:r>
            <a:r>
              <a:rPr lang="de-CH" dirty="0" err="1"/>
              <a:t>contact</a:t>
            </a:r>
            <a:r>
              <a:rPr lang="de-CH" dirty="0"/>
              <a:t>: joos@climate.unibe.ch)</a:t>
            </a:r>
          </a:p>
          <a:p>
            <a:r>
              <a:rPr lang="de-CH" dirty="0"/>
              <a:t> </a:t>
            </a:r>
            <a:r>
              <a:rPr lang="de-CH" dirty="0" err="1"/>
              <a:t>Themes</a:t>
            </a:r>
            <a:r>
              <a:rPr lang="de-CH" dirty="0" smtClean="0"/>
              <a:t>: Implementierung </a:t>
            </a:r>
            <a:r>
              <a:rPr lang="de-CH" dirty="0"/>
              <a:t>eines Witterungsgenerators und</a:t>
            </a:r>
          </a:p>
          <a:p>
            <a:r>
              <a:rPr lang="de-CH" dirty="0"/>
              <a:t> Analyse der Emissionen von Treibhausgasen aus der Biosphäre "</a:t>
            </a:r>
          </a:p>
        </p:txBody>
      </p:sp>
    </p:spTree>
    <p:extLst>
      <p:ext uri="{BB962C8B-B14F-4D97-AF65-F5344CB8AC3E}">
        <p14:creationId xmlns:p14="http://schemas.microsoft.com/office/powerpoint/2010/main" val="356059927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2"/>
          <p:cNvSpPr txBox="1">
            <a:spLocks noChangeArrowheads="1"/>
          </p:cNvSpPr>
          <p:nvPr/>
        </p:nvSpPr>
        <p:spPr bwMode="auto">
          <a:xfrm>
            <a:off x="251520" y="2012082"/>
            <a:ext cx="6984776" cy="2677656"/>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de-CH" altLang="de-DE" sz="2800" b="1" dirty="0" smtClean="0">
                <a:solidFill>
                  <a:srgbClr val="000000"/>
                </a:solidFill>
                <a:latin typeface="+mj-lt"/>
                <a:cs typeface="Arial" pitchFamily="34" charset="0"/>
              </a:rPr>
              <a:t>Danke für Ihre Aufmerksamkeit</a:t>
            </a:r>
          </a:p>
          <a:p>
            <a:pPr eaLnBrk="1" fontAlgn="base" hangingPunct="1">
              <a:spcBef>
                <a:spcPct val="0"/>
              </a:spcBef>
              <a:spcAft>
                <a:spcPct val="0"/>
              </a:spcAft>
            </a:pPr>
            <a:endParaRPr lang="de-CH" altLang="de-DE" sz="2800" b="1" dirty="0">
              <a:solidFill>
                <a:srgbClr val="000000"/>
              </a:solidFill>
              <a:latin typeface="+mj-lt"/>
              <a:cs typeface="Arial" pitchFamily="34" charset="0"/>
            </a:endParaRPr>
          </a:p>
          <a:p>
            <a:pPr eaLnBrk="1" fontAlgn="base" hangingPunct="1">
              <a:spcBef>
                <a:spcPct val="0"/>
              </a:spcBef>
              <a:spcAft>
                <a:spcPct val="0"/>
              </a:spcAft>
            </a:pPr>
            <a:r>
              <a:rPr lang="de-CH" sz="2800" dirty="0" smtClean="0"/>
              <a:t>Weitere Informationen auf: </a:t>
            </a:r>
          </a:p>
          <a:p>
            <a:pPr eaLnBrk="1" fontAlgn="base" hangingPunct="1">
              <a:spcBef>
                <a:spcPct val="0"/>
              </a:spcBef>
              <a:spcAft>
                <a:spcPct val="0"/>
              </a:spcAft>
            </a:pPr>
            <a:endParaRPr lang="de-CH" sz="2800" dirty="0"/>
          </a:p>
          <a:p>
            <a:pPr eaLnBrk="1" fontAlgn="base" hangingPunct="1">
              <a:spcBef>
                <a:spcPct val="0"/>
              </a:spcBef>
              <a:spcAft>
                <a:spcPct val="0"/>
              </a:spcAft>
            </a:pPr>
            <a:r>
              <a:rPr lang="de-CH" sz="2800" dirty="0" smtClean="0">
                <a:hlinkClick r:id="rId3"/>
              </a:rPr>
              <a:t>http://www.climate.unibe.ch </a:t>
            </a:r>
            <a:r>
              <a:rPr lang="de-CH" sz="2800" dirty="0" smtClean="0"/>
              <a:t>-&gt; Jobs</a:t>
            </a:r>
          </a:p>
          <a:p>
            <a:pPr eaLnBrk="1" fontAlgn="base" hangingPunct="1">
              <a:spcBef>
                <a:spcPct val="0"/>
              </a:spcBef>
              <a:spcAft>
                <a:spcPct val="0"/>
              </a:spcAft>
            </a:pPr>
            <a:endParaRPr lang="de-CH" sz="2800" dirty="0"/>
          </a:p>
        </p:txBody>
      </p:sp>
      <p:sp>
        <p:nvSpPr>
          <p:cNvPr id="9" name="Text Box 4"/>
          <p:cNvSpPr txBox="1">
            <a:spLocks noChangeArrowheads="1"/>
          </p:cNvSpPr>
          <p:nvPr/>
        </p:nvSpPr>
        <p:spPr bwMode="auto">
          <a:xfrm>
            <a:off x="69850" y="332656"/>
            <a:ext cx="89646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de-CH" sz="2800" b="1" dirty="0" smtClean="0">
                <a:solidFill>
                  <a:srgbClr val="000000"/>
                </a:solidFill>
                <a:effectLst>
                  <a:outerShdw blurRad="38100" dist="38100" dir="2700000" algn="tl">
                    <a:srgbClr val="C0C0C0"/>
                  </a:outerShdw>
                </a:effectLst>
              </a:rPr>
              <a:t>  Besten Dank für Ihren Besuch!!</a:t>
            </a:r>
            <a:endParaRPr lang="de-CH" sz="2800" b="1"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421533332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plate-Oeschger">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Oeschg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Arial" charset="0"/>
          </a:defRPr>
        </a:defPPr>
      </a:lstStyle>
    </a:lnDef>
  </a:objectDefaults>
  <a:extraClrSchemeLst>
    <a:extraClrScheme>
      <a:clrScheme name="Oeschg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435</Words>
  <Application>Microsoft Office PowerPoint</Application>
  <PresentationFormat>Bildschirmpräsentation (4:3)</PresentationFormat>
  <Paragraphs>82</Paragraphs>
  <Slides>9</Slides>
  <Notes>6</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9</vt:i4>
      </vt:variant>
    </vt:vector>
  </HeadingPairs>
  <TitlesOfParts>
    <vt:vector size="11" baseType="lpstr">
      <vt:lpstr>Template-Oeschger</vt:lpstr>
      <vt:lpstr>Photo Editor Photo</vt:lpstr>
      <vt:lpstr>Climate and Environmental Physics Experimental Climate and Environmental Physics  Prof. H. Fischer (ice cores, paleoclimate, biogeochemical cycles) Prof. M. Leuenberger (environ. archives, atmosphere, stable isotopes) Dr. Roland Purtschert (hydrology, radiometric dating) Modeling of Climate and Environmental Physics Prof. Th. Stocker (ocean-/atmosphere dynamics) Prof. F. Joos (biogeochemical cycles) Prof. Ch. Raible (atmosphere dynamics)</vt:lpstr>
      <vt:lpstr>Components of the Earth climate system</vt:lpstr>
      <vt:lpstr>PowerPoint-Präsentation</vt:lpstr>
      <vt:lpstr>PowerPoint-Präsentation</vt:lpstr>
      <vt:lpstr>Isotopes in the hydrological cycle</vt:lpstr>
      <vt:lpstr>PowerPoint-Präsentation</vt:lpstr>
      <vt:lpstr>Modeling of the physical climate system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Isotope im Wasserkreislauf</dc:title>
  <dc:creator>Markus</dc:creator>
  <cp:lastModifiedBy>Adrian Jaeggi</cp:lastModifiedBy>
  <cp:revision>52</cp:revision>
  <cp:lastPrinted>2013-12-17T11:27:08Z</cp:lastPrinted>
  <dcterms:created xsi:type="dcterms:W3CDTF">2013-10-27T13:16:03Z</dcterms:created>
  <dcterms:modified xsi:type="dcterms:W3CDTF">2016-12-05T17:06:21Z</dcterms:modified>
</cp:coreProperties>
</file>